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1188" r:id="rId2"/>
    <p:sldId id="1189" r:id="rId3"/>
    <p:sldId id="1190" r:id="rId4"/>
    <p:sldId id="1191" r:id="rId5"/>
    <p:sldId id="1192" r:id="rId6"/>
    <p:sldId id="1193" r:id="rId7"/>
    <p:sldId id="1194" r:id="rId8"/>
    <p:sldId id="1195" r:id="rId9"/>
    <p:sldId id="1196" r:id="rId10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54"/>
    <p:restoredTop sz="94638"/>
  </p:normalViewPr>
  <p:slideViewPr>
    <p:cSldViewPr snapToGrid="0" snapToObjects="1">
      <p:cViewPr varScale="1">
        <p:scale>
          <a:sx n="115" d="100"/>
          <a:sy n="115" d="100"/>
        </p:scale>
        <p:origin x="7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hn\Downloads\Anforderungen_Videoplattfor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hn\Downloads\Anforderungen_Videoplattfor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hn\Downloads\Anforderungen_Videoplattform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hn\Downloads\Anforderungen_Videoplattform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hn\Downloads\Anforderungen_Videoplattform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hn\Downloads\Anforderungen_Videoplattform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hn\Downloads\Anforderungen_Videoplattform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/>
              <a:t>Aufzeichnung</a:t>
            </a:r>
            <a:r>
              <a:rPr lang="de-CH" baseline="0"/>
              <a:t> / Live-Übertragung	</a:t>
            </a:r>
            <a:endParaRPr lang="de-CH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Sheet1!$K$16:$K$17</c:f>
              <c:strCache>
                <c:ptCount val="2"/>
                <c:pt idx="0">
                  <c:v>must have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Sheet1!$J$18:$J$20</c:f>
              <c:strCache>
                <c:ptCount val="3"/>
                <c:pt idx="0">
                  <c:v>Bildschirmaufzeichnung</c:v>
                </c:pt>
                <c:pt idx="1">
                  <c:v>Einfache Aufzeichnung über Webcam/Audio</c:v>
                </c:pt>
                <c:pt idx="2">
                  <c:v>Liveübertragung</c:v>
                </c:pt>
              </c:strCache>
            </c:strRef>
          </c:cat>
          <c:val>
            <c:numRef>
              <c:f>Sheet1!$K$18:$K$20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6E-4CE5-B750-1311E9155AA0}"/>
            </c:ext>
          </c:extLst>
        </c:ser>
        <c:ser>
          <c:idx val="1"/>
          <c:order val="1"/>
          <c:tx>
            <c:strRef>
              <c:f>Sheet1!$L$16:$L$17</c:f>
              <c:strCache>
                <c:ptCount val="2"/>
                <c:pt idx="0">
                  <c:v>nice to have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Sheet1!$J$18:$J$20</c:f>
              <c:strCache>
                <c:ptCount val="3"/>
                <c:pt idx="0">
                  <c:v>Bildschirmaufzeichnung</c:v>
                </c:pt>
                <c:pt idx="1">
                  <c:v>Einfache Aufzeichnung über Webcam/Audio</c:v>
                </c:pt>
                <c:pt idx="2">
                  <c:v>Liveübertragung</c:v>
                </c:pt>
              </c:strCache>
            </c:strRef>
          </c:cat>
          <c:val>
            <c:numRef>
              <c:f>Sheet1!$L$18:$L$20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6E-4CE5-B750-1311E9155AA0}"/>
            </c:ext>
          </c:extLst>
        </c:ser>
        <c:ser>
          <c:idx val="2"/>
          <c:order val="2"/>
          <c:tx>
            <c:strRef>
              <c:f>Sheet1!$M$16:$M$17</c:f>
              <c:strCache>
                <c:ptCount val="2"/>
                <c:pt idx="0">
                  <c:v>not required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Sheet1!$J$18:$J$20</c:f>
              <c:strCache>
                <c:ptCount val="3"/>
                <c:pt idx="0">
                  <c:v>Bildschirmaufzeichnung</c:v>
                </c:pt>
                <c:pt idx="1">
                  <c:v>Einfache Aufzeichnung über Webcam/Audio</c:v>
                </c:pt>
                <c:pt idx="2">
                  <c:v>Liveübertragung</c:v>
                </c:pt>
              </c:strCache>
            </c:strRef>
          </c:cat>
          <c:val>
            <c:numRef>
              <c:f>Sheet1!$M$18:$M$20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6E-4CE5-B750-1311E9155A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8664064"/>
        <c:axId val="1458664544"/>
        <c:axId val="0"/>
      </c:bar3DChart>
      <c:catAx>
        <c:axId val="145866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58664544"/>
        <c:crosses val="autoZero"/>
        <c:auto val="1"/>
        <c:lblAlgn val="ctr"/>
        <c:lblOffset val="100"/>
        <c:noMultiLvlLbl val="0"/>
      </c:catAx>
      <c:valAx>
        <c:axId val="145866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58664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Sheet1!$K$21</c:f>
              <c:strCache>
                <c:ptCount val="1"/>
                <c:pt idx="0">
                  <c:v>must have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Sheet1!$J$22:$J$26</c:f>
              <c:strCache>
                <c:ptCount val="5"/>
                <c:pt idx="0">
                  <c:v>Videos trimmen/schneiden</c:v>
                </c:pt>
                <c:pt idx="1">
                  <c:v>Videokapitel einfügen</c:v>
                </c:pt>
                <c:pt idx="2">
                  <c:v>Folien bei Videos einfügen</c:v>
                </c:pt>
                <c:pt idx="3">
                  <c:v>Videovorspann/-abspann</c:v>
                </c:pt>
                <c:pt idx="4">
                  <c:v>Eigene Vorschaubilder wählen</c:v>
                </c:pt>
              </c:strCache>
            </c:strRef>
          </c:cat>
          <c:val>
            <c:numRef>
              <c:f>Sheet1!$K$22:$K$26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2</c:v>
                </c:pt>
                <c:pt idx="3">
                  <c:v>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54-404F-8156-C7F1F4355575}"/>
            </c:ext>
          </c:extLst>
        </c:ser>
        <c:ser>
          <c:idx val="1"/>
          <c:order val="1"/>
          <c:tx>
            <c:strRef>
              <c:f>Sheet1!$L$21</c:f>
              <c:strCache>
                <c:ptCount val="1"/>
                <c:pt idx="0">
                  <c:v>nice to have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Sheet1!$J$22:$J$26</c:f>
              <c:strCache>
                <c:ptCount val="5"/>
                <c:pt idx="0">
                  <c:v>Videos trimmen/schneiden</c:v>
                </c:pt>
                <c:pt idx="1">
                  <c:v>Videokapitel einfügen</c:v>
                </c:pt>
                <c:pt idx="2">
                  <c:v>Folien bei Videos einfügen</c:v>
                </c:pt>
                <c:pt idx="3">
                  <c:v>Videovorspann/-abspann</c:v>
                </c:pt>
                <c:pt idx="4">
                  <c:v>Eigene Vorschaubilder wählen</c:v>
                </c:pt>
              </c:strCache>
            </c:strRef>
          </c:cat>
          <c:val>
            <c:numRef>
              <c:f>Sheet1!$L$22:$L$26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7</c:v>
                </c:pt>
                <c:pt idx="3">
                  <c:v>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54-404F-8156-C7F1F4355575}"/>
            </c:ext>
          </c:extLst>
        </c:ser>
        <c:ser>
          <c:idx val="2"/>
          <c:order val="2"/>
          <c:tx>
            <c:strRef>
              <c:f>Sheet1!$M$21</c:f>
              <c:strCache>
                <c:ptCount val="1"/>
                <c:pt idx="0">
                  <c:v>not required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Sheet1!$J$22:$J$26</c:f>
              <c:strCache>
                <c:ptCount val="5"/>
                <c:pt idx="0">
                  <c:v>Videos trimmen/schneiden</c:v>
                </c:pt>
                <c:pt idx="1">
                  <c:v>Videokapitel einfügen</c:v>
                </c:pt>
                <c:pt idx="2">
                  <c:v>Folien bei Videos einfügen</c:v>
                </c:pt>
                <c:pt idx="3">
                  <c:v>Videovorspann/-abspann</c:v>
                </c:pt>
                <c:pt idx="4">
                  <c:v>Eigene Vorschaubilder wählen</c:v>
                </c:pt>
              </c:strCache>
            </c:strRef>
          </c:cat>
          <c:val>
            <c:numRef>
              <c:f>Sheet1!$M$22:$M$26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54-404F-8156-C7F1F4355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3241376"/>
        <c:axId val="1083241856"/>
        <c:axId val="0"/>
      </c:bar3DChart>
      <c:catAx>
        <c:axId val="108324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83241856"/>
        <c:crosses val="autoZero"/>
        <c:auto val="1"/>
        <c:lblAlgn val="ctr"/>
        <c:lblOffset val="100"/>
        <c:noMultiLvlLbl val="0"/>
      </c:catAx>
      <c:valAx>
        <c:axId val="1083241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8324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Sheet1!$K$27</c:f>
              <c:strCache>
                <c:ptCount val="1"/>
                <c:pt idx="0">
                  <c:v>must have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Sheet1!$J$28:$J$31</c:f>
              <c:strCache>
                <c:ptCount val="4"/>
                <c:pt idx="0">
                  <c:v>Videos interaktiv gestalten (z.B. Quiz, Hotspots, Links ect.)</c:v>
                </c:pt>
                <c:pt idx="1">
                  <c:v>Transkription/Untertitel</c:v>
                </c:pt>
                <c:pt idx="2">
                  <c:v>Öffentliche und private Kommentare / Annotation</c:v>
                </c:pt>
                <c:pt idx="3">
                  <c:v>Videos downloaden</c:v>
                </c:pt>
              </c:strCache>
            </c:strRef>
          </c:cat>
          <c:val>
            <c:numRef>
              <c:f>Sheet1!$K$28:$K$31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5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0D-4F79-B6B7-642B375C2F44}"/>
            </c:ext>
          </c:extLst>
        </c:ser>
        <c:ser>
          <c:idx val="1"/>
          <c:order val="1"/>
          <c:tx>
            <c:strRef>
              <c:f>Sheet1!$L$27</c:f>
              <c:strCache>
                <c:ptCount val="1"/>
                <c:pt idx="0">
                  <c:v>nice to have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Sheet1!$J$28:$J$31</c:f>
              <c:strCache>
                <c:ptCount val="4"/>
                <c:pt idx="0">
                  <c:v>Videos interaktiv gestalten (z.B. Quiz, Hotspots, Links ect.)</c:v>
                </c:pt>
                <c:pt idx="1">
                  <c:v>Transkription/Untertitel</c:v>
                </c:pt>
                <c:pt idx="2">
                  <c:v>Öffentliche und private Kommentare / Annotation</c:v>
                </c:pt>
                <c:pt idx="3">
                  <c:v>Videos downloaden</c:v>
                </c:pt>
              </c:strCache>
            </c:strRef>
          </c:cat>
          <c:val>
            <c:numRef>
              <c:f>Sheet1!$L$28:$L$31</c:f>
              <c:numCache>
                <c:formatCode>General</c:formatCode>
                <c:ptCount val="4"/>
                <c:pt idx="0">
                  <c:v>8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0D-4F79-B6B7-642B375C2F44}"/>
            </c:ext>
          </c:extLst>
        </c:ser>
        <c:ser>
          <c:idx val="2"/>
          <c:order val="2"/>
          <c:tx>
            <c:strRef>
              <c:f>Sheet1!$M$27</c:f>
              <c:strCache>
                <c:ptCount val="1"/>
                <c:pt idx="0">
                  <c:v>not required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Sheet1!$J$28:$J$31</c:f>
              <c:strCache>
                <c:ptCount val="4"/>
                <c:pt idx="0">
                  <c:v>Videos interaktiv gestalten (z.B. Quiz, Hotspots, Links ect.)</c:v>
                </c:pt>
                <c:pt idx="1">
                  <c:v>Transkription/Untertitel</c:v>
                </c:pt>
                <c:pt idx="2">
                  <c:v>Öffentliche und private Kommentare / Annotation</c:v>
                </c:pt>
                <c:pt idx="3">
                  <c:v>Videos downloaden</c:v>
                </c:pt>
              </c:strCache>
            </c:strRef>
          </c:cat>
          <c:val>
            <c:numRef>
              <c:f>Sheet1!$M$28:$M$31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0D-4F79-B6B7-642B375C2F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6976848"/>
        <c:axId val="1136979248"/>
        <c:axId val="0"/>
      </c:bar3DChart>
      <c:catAx>
        <c:axId val="113697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136979248"/>
        <c:crosses val="autoZero"/>
        <c:auto val="1"/>
        <c:lblAlgn val="ctr"/>
        <c:lblOffset val="100"/>
        <c:noMultiLvlLbl val="0"/>
      </c:catAx>
      <c:valAx>
        <c:axId val="113697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136976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Sheet1!$K$32</c:f>
              <c:strCache>
                <c:ptCount val="1"/>
                <c:pt idx="0">
                  <c:v>must have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Sheet1!$J$33:$J$37</c:f>
              <c:strCache>
                <c:ptCount val="5"/>
                <c:pt idx="0">
                  <c:v>Channels</c:v>
                </c:pt>
                <c:pt idx="1">
                  <c:v>Playlists</c:v>
                </c:pt>
                <c:pt idx="2">
                  <c:v>Video/Channel Tags</c:v>
                </c:pt>
                <c:pt idx="3">
                  <c:v>Zugriffs/Bearbeitungsrechte Videos/Channels von Einzelpersonen über Gruppen bis öffentlich</c:v>
                </c:pt>
                <c:pt idx="4">
                  <c:v>Ownership von Videos und Channels für Einzelpersonen und Gruppen</c:v>
                </c:pt>
              </c:strCache>
            </c:strRef>
          </c:cat>
          <c:val>
            <c:numRef>
              <c:f>Sheet1!$K$33:$K$37</c:f>
              <c:numCache>
                <c:formatCode>General</c:formatCode>
                <c:ptCount val="5"/>
                <c:pt idx="0">
                  <c:v>8</c:v>
                </c:pt>
                <c:pt idx="1">
                  <c:v>5</c:v>
                </c:pt>
                <c:pt idx="2">
                  <c:v>4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B2-4954-B666-6B9C7173647B}"/>
            </c:ext>
          </c:extLst>
        </c:ser>
        <c:ser>
          <c:idx val="1"/>
          <c:order val="1"/>
          <c:tx>
            <c:strRef>
              <c:f>Sheet1!$L$32</c:f>
              <c:strCache>
                <c:ptCount val="1"/>
                <c:pt idx="0">
                  <c:v>nice to have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Sheet1!$J$33:$J$37</c:f>
              <c:strCache>
                <c:ptCount val="5"/>
                <c:pt idx="0">
                  <c:v>Channels</c:v>
                </c:pt>
                <c:pt idx="1">
                  <c:v>Playlists</c:v>
                </c:pt>
                <c:pt idx="2">
                  <c:v>Video/Channel Tags</c:v>
                </c:pt>
                <c:pt idx="3">
                  <c:v>Zugriffs/Bearbeitungsrechte Videos/Channels von Einzelpersonen über Gruppen bis öffentlich</c:v>
                </c:pt>
                <c:pt idx="4">
                  <c:v>Ownership von Videos und Channels für Einzelpersonen und Gruppen</c:v>
                </c:pt>
              </c:strCache>
            </c:strRef>
          </c:cat>
          <c:val>
            <c:numRef>
              <c:f>Sheet1!$L$33:$L$37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6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B2-4954-B666-6B9C7173647B}"/>
            </c:ext>
          </c:extLst>
        </c:ser>
        <c:ser>
          <c:idx val="2"/>
          <c:order val="2"/>
          <c:tx>
            <c:strRef>
              <c:f>Sheet1!$M$32</c:f>
              <c:strCache>
                <c:ptCount val="1"/>
                <c:pt idx="0">
                  <c:v>not required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Sheet1!$J$33:$J$37</c:f>
              <c:strCache>
                <c:ptCount val="5"/>
                <c:pt idx="0">
                  <c:v>Channels</c:v>
                </c:pt>
                <c:pt idx="1">
                  <c:v>Playlists</c:v>
                </c:pt>
                <c:pt idx="2">
                  <c:v>Video/Channel Tags</c:v>
                </c:pt>
                <c:pt idx="3">
                  <c:v>Zugriffs/Bearbeitungsrechte Videos/Channels von Einzelpersonen über Gruppen bis öffentlich</c:v>
                </c:pt>
                <c:pt idx="4">
                  <c:v>Ownership von Videos und Channels für Einzelpersonen und Gruppen</c:v>
                </c:pt>
              </c:strCache>
            </c:strRef>
          </c:cat>
          <c:val>
            <c:numRef>
              <c:f>Sheet1!$M$33:$M$37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B2-4954-B666-6B9C71736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9224464"/>
        <c:axId val="1139226384"/>
        <c:axId val="0"/>
      </c:bar3DChart>
      <c:catAx>
        <c:axId val="11392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139226384"/>
        <c:crosses val="autoZero"/>
        <c:auto val="1"/>
        <c:lblAlgn val="ctr"/>
        <c:lblOffset val="100"/>
        <c:noMultiLvlLbl val="0"/>
      </c:catAx>
      <c:valAx>
        <c:axId val="1139226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13922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Sheet1!$K$38</c:f>
              <c:strCache>
                <c:ptCount val="1"/>
                <c:pt idx="0">
                  <c:v>must have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Sheet1!$J$39:$J$45</c:f>
              <c:strCache>
                <c:ptCount val="7"/>
                <c:pt idx="0">
                  <c:v>Passwortschutz für Videos und Channels</c:v>
                </c:pt>
                <c:pt idx="1">
                  <c:v>Verfügbarkeit eines Videos zeitlich steuern</c:v>
                </c:pt>
                <c:pt idx="2">
                  <c:v>Videos stoppen und zu einem späteren Zeitpunkt fortsetzen</c:v>
                </c:pt>
                <c:pt idx="3">
                  <c:v>Moderatioin von Channels</c:v>
                </c:pt>
                <c:pt idx="4">
                  <c:v>Video/Playlists einbetten</c:v>
                </c:pt>
                <c:pt idx="5">
                  <c:v>Eigene Favoritenliste von Videos/Channels</c:v>
                </c:pt>
                <c:pt idx="6">
                  <c:v>Abonnieren von Channels</c:v>
                </c:pt>
              </c:strCache>
            </c:strRef>
          </c:cat>
          <c:val>
            <c:numRef>
              <c:f>Sheet1!$K$39:$K$45</c:f>
              <c:numCache>
                <c:formatCode>General</c:formatCode>
                <c:ptCount val="7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7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E8-4BC1-94C0-6F5FF3892CC0}"/>
            </c:ext>
          </c:extLst>
        </c:ser>
        <c:ser>
          <c:idx val="1"/>
          <c:order val="1"/>
          <c:tx>
            <c:strRef>
              <c:f>Sheet1!$L$38</c:f>
              <c:strCache>
                <c:ptCount val="1"/>
                <c:pt idx="0">
                  <c:v>nice to have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Sheet1!$J$39:$J$45</c:f>
              <c:strCache>
                <c:ptCount val="7"/>
                <c:pt idx="0">
                  <c:v>Passwortschutz für Videos und Channels</c:v>
                </c:pt>
                <c:pt idx="1">
                  <c:v>Verfügbarkeit eines Videos zeitlich steuern</c:v>
                </c:pt>
                <c:pt idx="2">
                  <c:v>Videos stoppen und zu einem späteren Zeitpunkt fortsetzen</c:v>
                </c:pt>
                <c:pt idx="3">
                  <c:v>Moderatioin von Channels</c:v>
                </c:pt>
                <c:pt idx="4">
                  <c:v>Video/Playlists einbetten</c:v>
                </c:pt>
                <c:pt idx="5">
                  <c:v>Eigene Favoritenliste von Videos/Channels</c:v>
                </c:pt>
                <c:pt idx="6">
                  <c:v>Abonnieren von Channels</c:v>
                </c:pt>
              </c:strCache>
            </c:strRef>
          </c:cat>
          <c:val>
            <c:numRef>
              <c:f>Sheet1!$L$39:$L$45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6</c:v>
                </c:pt>
                <c:pt idx="3">
                  <c:v>5</c:v>
                </c:pt>
                <c:pt idx="4">
                  <c:v>3</c:v>
                </c:pt>
                <c:pt idx="5">
                  <c:v>5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E8-4BC1-94C0-6F5FF3892CC0}"/>
            </c:ext>
          </c:extLst>
        </c:ser>
        <c:ser>
          <c:idx val="2"/>
          <c:order val="2"/>
          <c:tx>
            <c:strRef>
              <c:f>Sheet1!$M$38</c:f>
              <c:strCache>
                <c:ptCount val="1"/>
                <c:pt idx="0">
                  <c:v>not required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Sheet1!$J$39:$J$45</c:f>
              <c:strCache>
                <c:ptCount val="7"/>
                <c:pt idx="0">
                  <c:v>Passwortschutz für Videos und Channels</c:v>
                </c:pt>
                <c:pt idx="1">
                  <c:v>Verfügbarkeit eines Videos zeitlich steuern</c:v>
                </c:pt>
                <c:pt idx="2">
                  <c:v>Videos stoppen und zu einem späteren Zeitpunkt fortsetzen</c:v>
                </c:pt>
                <c:pt idx="3">
                  <c:v>Moderatioin von Channels</c:v>
                </c:pt>
                <c:pt idx="4">
                  <c:v>Video/Playlists einbetten</c:v>
                </c:pt>
                <c:pt idx="5">
                  <c:v>Eigene Favoritenliste von Videos/Channels</c:v>
                </c:pt>
                <c:pt idx="6">
                  <c:v>Abonnieren von Channels</c:v>
                </c:pt>
              </c:strCache>
            </c:strRef>
          </c:cat>
          <c:val>
            <c:numRef>
              <c:f>Sheet1!$M$39:$M$45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E8-4BC1-94C0-6F5FF3892C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88182720"/>
        <c:axId val="1488178880"/>
        <c:axId val="0"/>
      </c:bar3DChart>
      <c:catAx>
        <c:axId val="148818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88178880"/>
        <c:crosses val="autoZero"/>
        <c:auto val="1"/>
        <c:lblAlgn val="ctr"/>
        <c:lblOffset val="100"/>
        <c:noMultiLvlLbl val="0"/>
      </c:catAx>
      <c:valAx>
        <c:axId val="1488178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8818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Sheet1!$K$46</c:f>
              <c:strCache>
                <c:ptCount val="1"/>
                <c:pt idx="0">
                  <c:v>must have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Sheet1!$J$47:$J$52</c:f>
              <c:strCache>
                <c:ptCount val="6"/>
                <c:pt idx="0">
                  <c:v>Admin-Rechte nach Departement</c:v>
                </c:pt>
                <c:pt idx="1">
                  <c:v>Organisationsübergreifende Plattform</c:v>
                </c:pt>
                <c:pt idx="2">
                  <c:v>Automatische Nutzererstellung (z.B. über LDAP)</c:v>
                </c:pt>
                <c:pt idx="3">
                  <c:v>Life Cycle / Archivstatus für Videos und Nutzer:innen</c:v>
                </c:pt>
                <c:pt idx="4">
                  <c:v>Statistik-Tool</c:v>
                </c:pt>
                <c:pt idx="5">
                  <c:v>Mobile-tauglich</c:v>
                </c:pt>
              </c:strCache>
            </c:strRef>
          </c:cat>
          <c:val>
            <c:numRef>
              <c:f>Sheet1!$K$47:$K$52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CE-4574-AA4B-9708EA801934}"/>
            </c:ext>
          </c:extLst>
        </c:ser>
        <c:ser>
          <c:idx val="1"/>
          <c:order val="1"/>
          <c:tx>
            <c:strRef>
              <c:f>Sheet1!$L$46</c:f>
              <c:strCache>
                <c:ptCount val="1"/>
                <c:pt idx="0">
                  <c:v>nice to have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Sheet1!$J$47:$J$52</c:f>
              <c:strCache>
                <c:ptCount val="6"/>
                <c:pt idx="0">
                  <c:v>Admin-Rechte nach Departement</c:v>
                </c:pt>
                <c:pt idx="1">
                  <c:v>Organisationsübergreifende Plattform</c:v>
                </c:pt>
                <c:pt idx="2">
                  <c:v>Automatische Nutzererstellung (z.B. über LDAP)</c:v>
                </c:pt>
                <c:pt idx="3">
                  <c:v>Life Cycle / Archivstatus für Videos und Nutzer:innen</c:v>
                </c:pt>
                <c:pt idx="4">
                  <c:v>Statistik-Tool</c:v>
                </c:pt>
                <c:pt idx="5">
                  <c:v>Mobile-tauglich</c:v>
                </c:pt>
              </c:strCache>
            </c:strRef>
          </c:cat>
          <c:val>
            <c:numRef>
              <c:f>Sheet1!$L$47:$L$52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8</c:v>
                </c:pt>
                <c:pt idx="4">
                  <c:v>6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CE-4574-AA4B-9708EA801934}"/>
            </c:ext>
          </c:extLst>
        </c:ser>
        <c:ser>
          <c:idx val="2"/>
          <c:order val="2"/>
          <c:tx>
            <c:strRef>
              <c:f>Sheet1!$M$46</c:f>
              <c:strCache>
                <c:ptCount val="1"/>
                <c:pt idx="0">
                  <c:v>not required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Sheet1!$J$47:$J$52</c:f>
              <c:strCache>
                <c:ptCount val="6"/>
                <c:pt idx="0">
                  <c:v>Admin-Rechte nach Departement</c:v>
                </c:pt>
                <c:pt idx="1">
                  <c:v>Organisationsübergreifende Plattform</c:v>
                </c:pt>
                <c:pt idx="2">
                  <c:v>Automatische Nutzererstellung (z.B. über LDAP)</c:v>
                </c:pt>
                <c:pt idx="3">
                  <c:v>Life Cycle / Archivstatus für Videos und Nutzer:innen</c:v>
                </c:pt>
                <c:pt idx="4">
                  <c:v>Statistik-Tool</c:v>
                </c:pt>
                <c:pt idx="5">
                  <c:v>Mobile-tauglich</c:v>
                </c:pt>
              </c:strCache>
            </c:strRef>
          </c:cat>
          <c:val>
            <c:numRef>
              <c:f>Sheet1!$M$47:$M$52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CE-4574-AA4B-9708EA801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8665984"/>
        <c:axId val="1458665504"/>
        <c:axId val="0"/>
      </c:bar3DChart>
      <c:catAx>
        <c:axId val="145866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58665504"/>
        <c:crosses val="autoZero"/>
        <c:auto val="1"/>
        <c:lblAlgn val="ctr"/>
        <c:lblOffset val="100"/>
        <c:noMultiLvlLbl val="0"/>
      </c:catAx>
      <c:valAx>
        <c:axId val="145866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5866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Sheet1!$K$53</c:f>
              <c:strCache>
                <c:ptCount val="1"/>
                <c:pt idx="0">
                  <c:v>must have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Sheet1!$J$54:$J$57</c:f>
              <c:strCache>
                <c:ptCount val="4"/>
                <c:pt idx="0">
                  <c:v>Moodle-Integration</c:v>
                </c:pt>
                <c:pt idx="1">
                  <c:v>Zugriffsrechte über Moodle-Kurse steuern</c:v>
                </c:pt>
                <c:pt idx="2">
                  <c:v>Abgabe Videos in Moodle über die Aktivität Aufgabe</c:v>
                </c:pt>
                <c:pt idx="3">
                  <c:v>H5P-Integration in Moodle</c:v>
                </c:pt>
              </c:strCache>
            </c:strRef>
          </c:cat>
          <c:val>
            <c:numRef>
              <c:f>Sheet1!$K$54:$K$57</c:f>
              <c:numCache>
                <c:formatCode>General</c:formatCode>
                <c:ptCount val="4"/>
                <c:pt idx="0">
                  <c:v>9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A3-4083-AA72-729999B0F7BF}"/>
            </c:ext>
          </c:extLst>
        </c:ser>
        <c:ser>
          <c:idx val="1"/>
          <c:order val="1"/>
          <c:tx>
            <c:strRef>
              <c:f>Sheet1!$L$53</c:f>
              <c:strCache>
                <c:ptCount val="1"/>
                <c:pt idx="0">
                  <c:v>nice to have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Sheet1!$J$54:$J$57</c:f>
              <c:strCache>
                <c:ptCount val="4"/>
                <c:pt idx="0">
                  <c:v>Moodle-Integration</c:v>
                </c:pt>
                <c:pt idx="1">
                  <c:v>Zugriffsrechte über Moodle-Kurse steuern</c:v>
                </c:pt>
                <c:pt idx="2">
                  <c:v>Abgabe Videos in Moodle über die Aktivität Aufgabe</c:v>
                </c:pt>
                <c:pt idx="3">
                  <c:v>H5P-Integration in Moodle</c:v>
                </c:pt>
              </c:strCache>
            </c:strRef>
          </c:cat>
          <c:val>
            <c:numRef>
              <c:f>Sheet1!$L$54:$L$57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A3-4083-AA72-729999B0F7BF}"/>
            </c:ext>
          </c:extLst>
        </c:ser>
        <c:ser>
          <c:idx val="2"/>
          <c:order val="2"/>
          <c:tx>
            <c:strRef>
              <c:f>Sheet1!$M$53</c:f>
              <c:strCache>
                <c:ptCount val="1"/>
                <c:pt idx="0">
                  <c:v>not required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Sheet1!$J$54:$J$57</c:f>
              <c:strCache>
                <c:ptCount val="4"/>
                <c:pt idx="0">
                  <c:v>Moodle-Integration</c:v>
                </c:pt>
                <c:pt idx="1">
                  <c:v>Zugriffsrechte über Moodle-Kurse steuern</c:v>
                </c:pt>
                <c:pt idx="2">
                  <c:v>Abgabe Videos in Moodle über die Aktivität Aufgabe</c:v>
                </c:pt>
                <c:pt idx="3">
                  <c:v>H5P-Integration in Moodle</c:v>
                </c:pt>
              </c:strCache>
            </c:strRef>
          </c:cat>
          <c:val>
            <c:numRef>
              <c:f>Sheet1!$M$54:$M$57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A3-4083-AA72-729999B0F7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78378256"/>
        <c:axId val="1478366736"/>
        <c:axId val="0"/>
      </c:bar3DChart>
      <c:catAx>
        <c:axId val="147837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78366736"/>
        <c:crosses val="autoZero"/>
        <c:auto val="1"/>
        <c:lblAlgn val="ctr"/>
        <c:lblOffset val="100"/>
        <c:noMultiLvlLbl val="0"/>
      </c:catAx>
      <c:valAx>
        <c:axId val="147836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7837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7F786-D7F2-4C06-9344-58305386693E}" type="datetimeFigureOut">
              <a:rPr lang="de-CH" smtClean="0"/>
              <a:t>10.09.2024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252E-AFAB-4204-AF0F-23F3C2AA13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1441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77499-AB88-43FE-B9C2-074A4D1448B7}" type="slidenum">
              <a:rPr lang="de-DE"/>
              <a:pPr/>
              <a:t>1</a:t>
            </a:fld>
            <a:endParaRPr lang="de-DE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21917-3F85-E837-D91F-A843741CE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3AD93-8DBE-65A3-1862-4B6400CFA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BD347-DB8F-DFCC-89DB-F86B83067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93B8-C2BA-4427-96D9-57654CEE040B}" type="datetime1">
              <a:rPr lang="LID4096" smtClean="0"/>
              <a:t>09/10/2024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3B0D7-FB82-E033-EAC7-D522E4CEE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02148-AFF8-3C48-9349-6401A9F7D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6664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FA744-9752-D32D-170F-9811CBDC8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5EEE53-B839-0544-1AAF-D1BE9F048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895C9-EDB3-7928-B971-871A5D35B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E6D3-89CB-49CD-8518-632FC458B923}" type="datetime1">
              <a:rPr lang="LID4096" smtClean="0"/>
              <a:t>09/10/2024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FEBAB-F862-D0D9-E508-5732885E1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C4493-F9D3-F837-DB2D-7293449E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24136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80D325-36BE-640A-01E0-8D72C5B170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47754-AB0B-D4D5-CF1D-5C5B4FD7A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75F0-7B88-17CE-534F-52807B85C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AC73D-40C3-4C90-8B1C-3FB87DFDAC13}" type="datetime1">
              <a:rPr lang="LID4096" smtClean="0"/>
              <a:t>09/10/2024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4B90-2F54-50D9-C9F6-866F0471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43B2A-F9B9-B8FF-7936-6854C2FD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8565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F5F24-C0A8-0CA6-298C-54FF5BF5D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77B1B-A23B-7644-B4AC-6343EA089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EB7E0-C313-67D2-2C4A-1843B5C3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EF7F-0029-41EB-B995-BE716091F872}" type="datetime1">
              <a:rPr lang="LID4096" smtClean="0"/>
              <a:t>09/10/2024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144C7-5D29-D466-AD8B-0CEA8D949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4ECCE-7920-6ACF-2382-482B74719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67702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B99FD-31A4-F302-F254-21071605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E7C49-27C3-77E5-F25A-7FDC145E2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2DC16-5371-A361-D8B0-DA56AD9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86E1-4967-4BD3-B737-78C00CEDD426}" type="datetime1">
              <a:rPr lang="LID4096" smtClean="0"/>
              <a:t>09/10/2024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C7D78-2D3E-942F-C898-2734757D1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16346-269C-C68C-5DA3-DED4E83A8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97291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35DE0-FBD8-0357-BDF2-673F94A37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66B02-3D2A-491C-2342-80FE33735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9F622-1F5A-9E5F-2E65-5ED5BAB6C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805F48-FFF9-6FA6-D530-B116CDDDD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9ED72-E1D5-454D-B785-8D36843FE4CB}" type="datetime1">
              <a:rPr lang="LID4096" smtClean="0"/>
              <a:t>09/10/2024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5674B-507E-E3FE-F0C8-863105876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A0731-765D-C1D8-86F9-1EE77B993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4377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5F0EB-998A-5E07-4276-843CC2CC1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C66B4-3B66-D032-3034-453B5875C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478507-3282-0823-6F60-A0B69167B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4D62D1-D952-E5AC-D57A-1B4C19225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252867-4167-DA05-614E-EDE61E974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BFD7E-2967-95FA-C621-4749C5E2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FFEC4-A193-40E7-B576-4FF717569C20}" type="datetime1">
              <a:rPr lang="LID4096" smtClean="0"/>
              <a:t>09/10/2024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038542-2D5D-008E-459D-8DC9F166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5DB986-63F4-3D71-6A0C-C3F61B408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29510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3249E-DF5A-7B17-821D-9E5CA1288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37D116-1FDC-A48F-FB5F-99F348B9B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95E9-BDFE-48F8-9340-4643ADBBE691}" type="datetime1">
              <a:rPr lang="LID4096" smtClean="0"/>
              <a:t>09/10/2024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9DCADE-8C2B-FCE2-366E-DBF43B768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1D530A-D4C4-C203-EA85-98A645129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25673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52FAC3-175A-4994-F2D4-B7DD2F09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6F44-5C7C-4430-A8F6-FB9C84B96098}" type="datetime1">
              <a:rPr lang="LID4096" smtClean="0"/>
              <a:t>09/10/2024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C8A8A6-65B6-5B7A-6EA1-20D51E026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18CBD-FD33-821E-8C1A-29517D7CF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870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8F9A8-0962-D80A-04D3-771DED1E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393AC-3194-ECC3-8085-F84A3F53F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38EC38-3CC7-367C-61B5-6928FBA46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3CE4C-4166-CD5F-3886-152E87B1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00B7-B739-4C69-8EAA-8A3BFE7D852E}" type="datetime1">
              <a:rPr lang="LID4096" smtClean="0"/>
              <a:t>09/10/2024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6F5DA-5E49-66CF-A92D-ACA6DDA88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C20C4-091A-AFD8-02E9-9450A453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721927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5A10E-BF2A-2F39-71CC-6030C84D1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8DD40-C5A3-EC9A-0E7C-629D15672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25F9B2-13AB-59D4-C9D6-03E8BBFC0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B86FF-6C01-838F-4720-0D9A2541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98D7D-2F15-4626-9DE5-1600F382892B}" type="datetime1">
              <a:rPr lang="LID4096" smtClean="0"/>
              <a:t>09/10/2024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62E99-C300-6C77-5414-741BC6B2F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E2F25-E3D6-9681-1791-DCE4E765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386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8CFF50-2348-A914-710A-31FC90B82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8802B-367E-378C-AC3A-A7C576054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E23DD-66E5-613D-443D-FC4489659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E9913-E292-4F6B-ADD2-627E111BF103}" type="datetime1">
              <a:rPr lang="LID4096" smtClean="0"/>
              <a:t>09/10/2024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4B96B-5783-E5E7-2CEC-2D0B936ED5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A0260-0D05-B3A0-308B-AB6C4D482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AAE2A-8091-844C-8B73-D9E0CC71626E}" type="slidenum">
              <a:rPr lang="en-CH" smtClean="0"/>
              <a:t>‹Nr.›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2951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algn="l"/>
            <a:r>
              <a:rPr lang="de-CH" dirty="0"/>
              <a:t>Videoplattform</a:t>
            </a:r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dirty="0"/>
              <a:t>Stand Kaltura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dirty="0"/>
              <a:t>Anforderungen Videoplattform: Auswertung der Umfrage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CH" dirty="0"/>
              <a:t>Weiteres Vorgehen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88728" y="6381750"/>
            <a:ext cx="1095426" cy="175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defTabSz="957776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600" b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19847" algn="l" rtl="0" fontAlgn="base">
              <a:lnSpc>
                <a:spcPts val="2939"/>
              </a:lnSpc>
              <a:spcBef>
                <a:spcPct val="0"/>
              </a:spcBef>
              <a:spcAft>
                <a:spcPts val="1469"/>
              </a:spcAft>
              <a:defRPr sz="2600" b="1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2pPr>
            <a:lvl3pPr marL="839694" algn="l" rtl="0" fontAlgn="base">
              <a:lnSpc>
                <a:spcPts val="2939"/>
              </a:lnSpc>
              <a:spcBef>
                <a:spcPct val="0"/>
              </a:spcBef>
              <a:spcAft>
                <a:spcPts val="1469"/>
              </a:spcAft>
              <a:defRPr sz="2600" b="1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3pPr>
            <a:lvl4pPr marL="1259540" algn="l" rtl="0" fontAlgn="base">
              <a:lnSpc>
                <a:spcPts val="2939"/>
              </a:lnSpc>
              <a:spcBef>
                <a:spcPct val="0"/>
              </a:spcBef>
              <a:spcAft>
                <a:spcPts val="1469"/>
              </a:spcAft>
              <a:defRPr sz="2600" b="1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4pPr>
            <a:lvl5pPr marL="1679387" algn="l" rtl="0" fontAlgn="base">
              <a:lnSpc>
                <a:spcPts val="2939"/>
              </a:lnSpc>
              <a:spcBef>
                <a:spcPct val="0"/>
              </a:spcBef>
              <a:spcAft>
                <a:spcPts val="1469"/>
              </a:spcAft>
              <a:defRPr sz="2600" b="1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5pPr>
            <a:lvl6pPr marL="2099234" algn="l" defTabSz="839694" rtl="0" eaLnBrk="1" latinLnBrk="0" hangingPunct="1">
              <a:defRPr sz="2600" b="1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6pPr>
            <a:lvl7pPr marL="2519081" algn="l" defTabSz="839694" rtl="0" eaLnBrk="1" latinLnBrk="0" hangingPunct="1">
              <a:defRPr sz="2600" b="1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7pPr>
            <a:lvl8pPr marL="2938927" algn="l" defTabSz="839694" rtl="0" eaLnBrk="1" latinLnBrk="0" hangingPunct="1">
              <a:defRPr sz="2600" b="1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8pPr>
            <a:lvl9pPr marL="3358774" algn="l" defTabSz="839694" rtl="0" eaLnBrk="1" latinLnBrk="0" hangingPunct="1">
              <a:defRPr sz="2600" b="1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A93144A4-A6A9-493D-B2F9-AB16947E7099}" type="slidenum">
              <a:rPr lang="de-DE" smtClean="0"/>
              <a:pPr/>
              <a:t>1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5DB9FE9-0859-4ED7-874B-EDB067F9A0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10753" y="253878"/>
            <a:ext cx="3610433" cy="8684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B600A8F-DAEA-5169-D2E5-D00F9CD5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2</a:t>
            </a:fld>
            <a:endParaRPr lang="en-CH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C3C90C3C-972D-32CE-340F-4F967D677A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710954"/>
              </p:ext>
            </p:extLst>
          </p:nvPr>
        </p:nvGraphicFramePr>
        <p:xfrm>
          <a:off x="838200" y="258618"/>
          <a:ext cx="10515600" cy="529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FD6CD93D-7056-A704-D6B5-9092220D9997}"/>
              </a:ext>
            </a:extLst>
          </p:cNvPr>
          <p:cNvSpPr txBox="1"/>
          <p:nvPr/>
        </p:nvSpPr>
        <p:spPr>
          <a:xfrm>
            <a:off x="1596044" y="5735782"/>
            <a:ext cx="8540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Alternative: </a:t>
            </a:r>
            <a:r>
              <a:rPr lang="de-CH" dirty="0" err="1"/>
              <a:t>Camtasia</a:t>
            </a:r>
            <a:r>
              <a:rPr lang="de-CH" dirty="0"/>
              <a:t> für Bildschirmaufzeichnung und Aufzeichnung über Webcam/Audio</a:t>
            </a:r>
          </a:p>
        </p:txBody>
      </p:sp>
    </p:spTree>
    <p:extLst>
      <p:ext uri="{BB962C8B-B14F-4D97-AF65-F5344CB8AC3E}">
        <p14:creationId xmlns:p14="http://schemas.microsoft.com/office/powerpoint/2010/main" val="335217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358B614-8051-22A3-6707-11DEAD79A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3</a:t>
            </a:fld>
            <a:endParaRPr lang="en-CH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BA61F7E2-C472-D2D9-B8CE-F6807F09B9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407138"/>
              </p:ext>
            </p:extLst>
          </p:nvPr>
        </p:nvGraphicFramePr>
        <p:xfrm>
          <a:off x="569343" y="854015"/>
          <a:ext cx="8807570" cy="477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200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7DBAC10-7EBF-BF19-8C92-623D2E42D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4</a:t>
            </a:fld>
            <a:endParaRPr lang="en-CH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69AFB0A7-53C3-1DFE-20ED-F932863FC1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938853"/>
              </p:ext>
            </p:extLst>
          </p:nvPr>
        </p:nvGraphicFramePr>
        <p:xfrm>
          <a:off x="1250829" y="1104181"/>
          <a:ext cx="9152627" cy="5141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79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63E49FB1-CCA1-D6C2-EA22-6273ED1DD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5</a:t>
            </a:fld>
            <a:endParaRPr lang="en-CH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EFAAE642-D63A-317C-E124-84D1178251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027644"/>
              </p:ext>
            </p:extLst>
          </p:nvPr>
        </p:nvGraphicFramePr>
        <p:xfrm>
          <a:off x="655607" y="690113"/>
          <a:ext cx="9747849" cy="5443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534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678145B-E848-75D4-6B9C-2A26CC98F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6</a:t>
            </a:fld>
            <a:endParaRPr lang="en-CH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F395FB52-E5CD-F27A-024B-D0C2E3236E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993784"/>
              </p:ext>
            </p:extLst>
          </p:nvPr>
        </p:nvGraphicFramePr>
        <p:xfrm>
          <a:off x="914400" y="508959"/>
          <a:ext cx="9592574" cy="549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4955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0E75E07-D305-84B9-3004-0B4E61F8F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7</a:t>
            </a:fld>
            <a:endParaRPr lang="en-CH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0D03B5E9-F691-23C7-2876-D1F7462C51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592743"/>
              </p:ext>
            </p:extLst>
          </p:nvPr>
        </p:nvGraphicFramePr>
        <p:xfrm>
          <a:off x="750498" y="474453"/>
          <a:ext cx="9514936" cy="5881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4878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6575719-C34D-0E60-011E-ED5E34EF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8</a:t>
            </a:fld>
            <a:endParaRPr lang="en-CH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CAD2085D-FC96-7C0A-3A46-9A1C1C0C0F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204818"/>
              </p:ext>
            </p:extLst>
          </p:nvPr>
        </p:nvGraphicFramePr>
        <p:xfrm>
          <a:off x="293298" y="431321"/>
          <a:ext cx="10429336" cy="5848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1283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5548403A-ADB3-1083-6461-4534D32A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AE2A-8091-844C-8B73-D9E0CC71626E}" type="slidenum">
              <a:rPr lang="en-CH" smtClean="0"/>
              <a:t>9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247726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Breitbild</PresentationFormat>
  <Paragraphs>22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Videoplattform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Ressort Bildung</dc:title>
  <dc:creator>Hunger Patrick (hgac)</dc:creator>
  <cp:lastModifiedBy>Zehnder Marion (zehn)</cp:lastModifiedBy>
  <cp:revision>120</cp:revision>
  <dcterms:created xsi:type="dcterms:W3CDTF">2022-04-17T12:22:37Z</dcterms:created>
  <dcterms:modified xsi:type="dcterms:W3CDTF">2024-09-10T10:20:13Z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0d9bad3-6dac-4e9a-89a3-89f3b8d247b2_Enabled">
    <vt:lpwstr>true</vt:lpwstr>
  </property>
  <property fmtid="{D5CDD505-2E9C-101B-9397-08002B2CF9AE}" pid="3" name="MSIP_Label_10d9bad3-6dac-4e9a-89a3-89f3b8d247b2_SetDate">
    <vt:lpwstr>2022-04-17T12:22:38Z</vt:lpwstr>
  </property>
  <property fmtid="{D5CDD505-2E9C-101B-9397-08002B2CF9AE}" pid="4" name="MSIP_Label_10d9bad3-6dac-4e9a-89a3-89f3b8d247b2_Method">
    <vt:lpwstr>Standard</vt:lpwstr>
  </property>
  <property fmtid="{D5CDD505-2E9C-101B-9397-08002B2CF9AE}" pid="5" name="MSIP_Label_10d9bad3-6dac-4e9a-89a3-89f3b8d247b2_Name">
    <vt:lpwstr>10d9bad3-6dac-4e9a-89a3-89f3b8d247b2</vt:lpwstr>
  </property>
  <property fmtid="{D5CDD505-2E9C-101B-9397-08002B2CF9AE}" pid="6" name="MSIP_Label_10d9bad3-6dac-4e9a-89a3-89f3b8d247b2_SiteId">
    <vt:lpwstr>5d1a9f9d-201f-4a10-b983-451cf65cbc1e</vt:lpwstr>
  </property>
  <property fmtid="{D5CDD505-2E9C-101B-9397-08002B2CF9AE}" pid="7" name="MSIP_Label_10d9bad3-6dac-4e9a-89a3-89f3b8d247b2_ActionId">
    <vt:lpwstr>7ae673cd-ad51-47a0-8454-ca1dae55edf1</vt:lpwstr>
  </property>
  <property fmtid="{D5CDD505-2E9C-101B-9397-08002B2CF9AE}" pid="8" name="MSIP_Label_10d9bad3-6dac-4e9a-89a3-89f3b8d247b2_ContentBits">
    <vt:lpwstr>0</vt:lpwstr>
  </property>
</Properties>
</file>