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0" r:id="rId2"/>
    <p:sldMasterId id="2147483765" r:id="rId3"/>
    <p:sldMasterId id="2147483718" r:id="rId4"/>
    <p:sldMasterId id="2147483696" r:id="rId5"/>
  </p:sldMasterIdLst>
  <p:notesMasterIdLst>
    <p:notesMasterId r:id="rId18"/>
  </p:notesMasterIdLst>
  <p:handoutMasterIdLst>
    <p:handoutMasterId r:id="rId19"/>
  </p:handoutMasterIdLst>
  <p:sldIdLst>
    <p:sldId id="296" r:id="rId6"/>
    <p:sldId id="308" r:id="rId7"/>
    <p:sldId id="283" r:id="rId8"/>
    <p:sldId id="284" r:id="rId9"/>
    <p:sldId id="285" r:id="rId10"/>
    <p:sldId id="286" r:id="rId11"/>
    <p:sldId id="287" r:id="rId12"/>
    <p:sldId id="280" r:id="rId13"/>
    <p:sldId id="295" r:id="rId14"/>
    <p:sldId id="276" r:id="rId15"/>
    <p:sldId id="273" r:id="rId16"/>
    <p:sldId id="309" r:id="rId17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1" userDrawn="1">
          <p15:clr>
            <a:srgbClr val="A4A3A4"/>
          </p15:clr>
        </p15:guide>
        <p15:guide id="2" pos="7559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2812" autoAdjust="0"/>
  </p:normalViewPr>
  <p:slideViewPr>
    <p:cSldViewPr>
      <p:cViewPr varScale="1">
        <p:scale>
          <a:sx n="91" d="100"/>
          <a:sy n="91" d="100"/>
        </p:scale>
        <p:origin x="1212" y="84"/>
      </p:cViewPr>
      <p:guideLst>
        <p:guide pos="121"/>
        <p:guide pos="7559"/>
        <p:guide orient="horz" pos="119"/>
        <p:guide orient="horz" pos="42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3938-78C7-4ED2-9636-3E1B4505AD61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11EF-1663-4F66-91AC-7DA80C1F84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78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11104-D83A-4F3B-9587-CECFD022F9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7FE8B-7AEB-4305-B851-B6934FD727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021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08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Auch hier gilt: Obwohl</a:t>
            </a:r>
            <a:r>
              <a:rPr lang="de-CH" baseline="0" dirty="0"/>
              <a:t> eigentlich für die Studierenden erstellt, ist dieses Dokument für Dozierende immer wieder hilfreich, um Daten und relevante Informationen zur Durchführung von Leistungsnachweisen nachzuschauen. 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23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888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Studium ist in verschiedene Bereiche aufgeteilt:</a:t>
            </a:r>
            <a:r>
              <a:rPr lang="de-CH" baseline="0" dirty="0"/>
              <a:t> </a:t>
            </a:r>
          </a:p>
          <a:p>
            <a:pPr marL="228600" indent="-228600">
              <a:buAutoNum type="arabicPeriod"/>
            </a:pPr>
            <a:r>
              <a:rPr lang="de-CH" baseline="0" dirty="0"/>
              <a:t>Zulassung (vor Eintritt ins Studium)</a:t>
            </a:r>
          </a:p>
          <a:p>
            <a:pPr marL="228600" indent="-228600">
              <a:buAutoNum type="arabicPeriod"/>
            </a:pPr>
            <a:r>
              <a:rPr lang="de-CH" baseline="0" dirty="0"/>
              <a:t>Basisstudium (Module 01 – 11)</a:t>
            </a:r>
          </a:p>
          <a:p>
            <a:pPr marL="228600" indent="-228600">
              <a:buAutoNum type="arabicPeriod"/>
            </a:pPr>
            <a:r>
              <a:rPr lang="de-CH" baseline="0" dirty="0"/>
              <a:t>Praxis (Module 12 und 13)</a:t>
            </a:r>
          </a:p>
          <a:p>
            <a:pPr marL="228600" indent="-228600">
              <a:buAutoNum type="arabicPeriod"/>
            </a:pPr>
            <a:r>
              <a:rPr lang="de-CH" baseline="0" dirty="0"/>
              <a:t>Hauptstudium (Module 14-19, Vertiefungsmodule und Seminare)</a:t>
            </a:r>
          </a:p>
          <a:p>
            <a:pPr marL="228600" indent="-228600">
              <a:buAutoNum type="arabicPeriod"/>
            </a:pPr>
            <a:r>
              <a:rPr lang="de-CH" baseline="0" dirty="0"/>
              <a:t>Bachelorarbeit (Modul 20) und Diplomierung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75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Analog</a:t>
            </a:r>
            <a:r>
              <a:rPr lang="de-CH" baseline="0" dirty="0"/>
              <a:t> der verschiedenen Stufen des Studiums sind wir in der Administration aufgestellt.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3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113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Gelbmarkierte</a:t>
            </a:r>
            <a:r>
              <a:rPr lang="de-CH" baseline="0" dirty="0"/>
              <a:t> Kalenderwoche weist jeweils automatisch aktuelle Kalenderwoche aus.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050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Stundenplanung hat drei-teilige Ansicht: </a:t>
            </a:r>
          </a:p>
          <a:p>
            <a:pPr marL="228600" indent="-228600">
              <a:buAutoNum type="arabicPeriod"/>
            </a:pPr>
            <a:r>
              <a:rPr lang="de-CH" dirty="0"/>
              <a:t>Semesterwochen und jeweilige eingeplante Module pro Tag, aufgeteilt</a:t>
            </a:r>
            <a:r>
              <a:rPr lang="de-CH" baseline="0" dirty="0"/>
              <a:t> nach Vor-, Nachmittag und Abend (scrollen nach rechts, um weitere Tage einsehen zu können)</a:t>
            </a:r>
          </a:p>
          <a:p>
            <a:pPr marL="228600" indent="-228600">
              <a:buAutoNum type="arabicPeriod"/>
            </a:pPr>
            <a:r>
              <a:rPr lang="de-CH" baseline="0" dirty="0"/>
              <a:t>Übersicht über in der oberen Stundenplanung verplante KS und </a:t>
            </a:r>
            <a:r>
              <a:rPr lang="de-CH" baseline="0" dirty="0" err="1"/>
              <a:t>bSS</a:t>
            </a:r>
            <a:r>
              <a:rPr lang="de-CH" baseline="0" dirty="0"/>
              <a:t> inkl. Abgleich der Total Anzahl Stunden gemäss Modulbeschrieb &gt; «Anzahl Stunden verplant» und «Anzahl Stunden gemäss Modulbeschrieb» müssen am Schluss gleich sein! &gt; Achtung: Tabellenblatt sind fixiert, d.h. mittels Pfeiltasten kann allenfalls innerhalb Tabellenblatt hin- und her geschoben werden!</a:t>
            </a:r>
          </a:p>
          <a:p>
            <a:pPr marL="228600" indent="-228600">
              <a:buAutoNum type="arabicPeriod"/>
            </a:pPr>
            <a:r>
              <a:rPr lang="de-CH" baseline="0" dirty="0"/>
              <a:t>Stundenplan-File besteht aus mehreren Tabellenblättern: Stundenplanung Basisstudium (Module 01 – 11), Stundenplanung Hauptstudium (Module 12 – 20, sowie Vertiefungsmodule und Seminare), Standardisierter Prüfungsplan (gilt für Basis- und </a:t>
            </a:r>
            <a:r>
              <a:rPr lang="de-CH" baseline="0" dirty="0" err="1"/>
              <a:t>Hauptstudiumsmodule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153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- Verteilung der Abgaben und Prüfungen sind pro Semester gleich (HS =</a:t>
            </a:r>
            <a:r>
              <a:rPr lang="de-CH" baseline="0" dirty="0"/>
              <a:t> FS), einzig die Termine der Abgabe der Portfolio weichen zwischen HS und FS ab. 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195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97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Obwohl</a:t>
            </a:r>
            <a:r>
              <a:rPr lang="de-CH" baseline="0" dirty="0"/>
              <a:t> für Studierende ist diese Seite teilweise auch für Modulverantwortliche interessant, um den Studierenden bei Fragen weiterzuhelfen resp. um gewisse Dokumente (z.B. Daten der Leistungsnachweise o.ä.) zu finden.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7FE8B-7AEB-4305-B851-B6934FD727F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37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ZHAW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123317-B037-3391-670F-1CE9F6E1B980}"/>
              </a:ext>
            </a:extLst>
          </p:cNvPr>
          <p:cNvSpPr/>
          <p:nvPr userDrawn="1"/>
        </p:nvSpPr>
        <p:spPr>
          <a:xfrm>
            <a:off x="191344" y="189000"/>
            <a:ext cx="11809312" cy="6480000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75771" y="3372625"/>
            <a:ext cx="9072563" cy="50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Untertitel der Präsentation (optional)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75771" y="5229201"/>
            <a:ext cx="9060542" cy="93664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Name der Organisationeinheit (optional)</a:t>
            </a:r>
            <a:br>
              <a:rPr lang="de-CH" dirty="0"/>
            </a:br>
            <a:r>
              <a:rPr lang="de-CH" dirty="0"/>
              <a:t>xx. Monat 20xx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073D67-DF78-75C0-C633-8AFBE1108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953" y="375683"/>
            <a:ext cx="1994630" cy="103720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D84915C-038B-F7DA-ECEF-E997B698A00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75771" y="1989341"/>
            <a:ext cx="9072563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8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 der Präsentation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16803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5949" y="1989138"/>
            <a:ext cx="10070364" cy="375809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42E88B-09EB-1A7D-100F-5FD2BA921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30" y="404813"/>
            <a:ext cx="1105366" cy="57479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A98AD6-D698-78C2-34BA-5BD16CE0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B5BA8E-CC16-A7BB-E61D-FF9BEB0C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B60D5AB-9248-7D1C-3421-F4AEB18A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1A868AF-B028-01AA-1E4F-5915E023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9923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1065949" y="1989138"/>
            <a:ext cx="4669687" cy="38169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6466625" y="1989138"/>
            <a:ext cx="4669687" cy="381697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EFEEEA-059E-252B-8FBB-5B96A3753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30" y="404813"/>
            <a:ext cx="1105366" cy="57479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DF9A08-8FF7-5F03-E1E7-945638275F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5066AA-CA54-DB29-2D81-6240D767C2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DECD6F-3228-C185-BF86-4F7825BA8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BBD2A46-9DC2-55D9-11AD-92ECB37A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4610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C1BBF9-5A0C-DC61-04FE-CD3E96735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30" y="404813"/>
            <a:ext cx="1105366" cy="57479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5AE08B-6879-E8ED-B6F1-1FD562A4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3BB7CA-52F5-939E-6DF7-837E9DAE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F9D225-0EAD-29D5-C2E2-2156C0D7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0359158-DB33-FB61-5026-54EC5454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442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Logo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48173507-77B9-9ACF-AC63-6DFC50FABA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344" y="193121"/>
            <a:ext cx="11808000" cy="647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0A6FEDB-8B60-1D56-BB43-6DB7B7048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4D15506-6D94-4382-44A5-7834EF14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B7EC753-F51E-8DAF-8B16-72CC51312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165850"/>
            <a:ext cx="2743199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fld id="{D1298924-E972-054A-ACA7-82A17884B4B1}" type="datetime4">
              <a:rPr lang="de-CH" smtClean="0"/>
              <a:t>5. März 2024</a:t>
            </a:fld>
            <a:endParaRPr lang="de-CH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0737008-B0B2-E6DE-3F0B-D99DA542A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83630" y="405337"/>
            <a:ext cx="1105200" cy="57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555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C8D6F445-D991-91B5-3475-598687B654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344" y="193121"/>
            <a:ext cx="11808000" cy="647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0A6FEDB-8B60-1D56-BB43-6DB7B7048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4D15506-6D94-4382-44A5-7834EF14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B7EC753-F51E-8DAF-8B16-72CC51312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165850"/>
            <a:ext cx="2743199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fld id="{D1298924-E972-054A-ACA7-82A17884B4B1}" type="datetime4">
              <a:rPr lang="de-CH" smtClean="0"/>
              <a:t>5. März 2024</a:t>
            </a:fld>
            <a:endParaRPr lang="de-CH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43B8A6-9E37-2BD9-A943-D323472E5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83630" y="405337"/>
            <a:ext cx="1105200" cy="57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5740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123317-B037-3391-670F-1CE9F6E1B980}"/>
              </a:ext>
            </a:extLst>
          </p:cNvPr>
          <p:cNvSpPr/>
          <p:nvPr userDrawn="1"/>
        </p:nvSpPr>
        <p:spPr>
          <a:xfrm>
            <a:off x="191344" y="189000"/>
            <a:ext cx="11809312" cy="6480000"/>
          </a:xfrm>
          <a:prstGeom prst="rect">
            <a:avLst/>
          </a:prstGeom>
          <a:solidFill>
            <a:srgbClr val="7D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75771" y="3369791"/>
            <a:ext cx="9072563" cy="50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Untertitel der Präsentation (optional)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75771" y="5229201"/>
            <a:ext cx="9060542" cy="93664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Name der Organisationeinheit (optional)</a:t>
            </a:r>
            <a:br>
              <a:rPr lang="de-CH" dirty="0"/>
            </a:br>
            <a:r>
              <a:rPr lang="de-CH" dirty="0"/>
              <a:t>xx. Monat 20xx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073D67-DF78-75C0-C633-8AFBE1108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953" y="375683"/>
            <a:ext cx="1994630" cy="1037207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9687A3A-5661-06EE-20D4-64C7FEC35CB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75771" y="1989341"/>
            <a:ext cx="9072563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800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Titel der Präsentation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0506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ZHAW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A15B503-5E3C-6047-5FA9-99E3E5511B1F}"/>
              </a:ext>
            </a:extLst>
          </p:cNvPr>
          <p:cNvSpPr/>
          <p:nvPr userDrawn="1"/>
        </p:nvSpPr>
        <p:spPr>
          <a:xfrm>
            <a:off x="191344" y="189000"/>
            <a:ext cx="5904000" cy="6480000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55688" y="3802365"/>
            <a:ext cx="4679950" cy="50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Untertitel der Präsentation (optional)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5686" y="5229201"/>
            <a:ext cx="4679951" cy="93664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Name der Organisationeinheit (optional)</a:t>
            </a:r>
            <a:br>
              <a:rPr lang="de-CH" dirty="0"/>
            </a:br>
            <a:r>
              <a:rPr lang="de-CH" dirty="0"/>
              <a:t>xx. Monat 20xx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2F067FB-DD5F-C05E-1F01-7CC0BFD8B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95978"/>
            <a:ext cx="5904656" cy="6479999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851AF9-102F-4C07-319B-3E98A9E05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953" y="375683"/>
            <a:ext cx="1994630" cy="1037208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D907F57-AE39-3E81-F869-88D4D776A6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5688" y="2000186"/>
            <a:ext cx="46799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CH" sz="4000" b="1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9"/>
                </a:solidFill>
                <a:latin typeface="Arial" charset="0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Titel der Präsentation</a:t>
            </a:r>
            <a:endParaRPr lang="de-CH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1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9E07F13-D479-9A2A-B5BF-C059E1492026}"/>
              </a:ext>
            </a:extLst>
          </p:cNvPr>
          <p:cNvSpPr/>
          <p:nvPr userDrawn="1"/>
        </p:nvSpPr>
        <p:spPr>
          <a:xfrm>
            <a:off x="191344" y="189000"/>
            <a:ext cx="5904000" cy="6480000"/>
          </a:xfrm>
          <a:prstGeom prst="rect">
            <a:avLst/>
          </a:prstGeom>
          <a:solidFill>
            <a:srgbClr val="7D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55688" y="3802365"/>
            <a:ext cx="4679950" cy="50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Untertitel der Präsentation (optional)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5686" y="5229201"/>
            <a:ext cx="4679951" cy="93664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Name der Organisationeinheit (optional)</a:t>
            </a:r>
            <a:br>
              <a:rPr lang="de-CH" dirty="0"/>
            </a:br>
            <a:r>
              <a:rPr lang="de-CH" dirty="0"/>
              <a:t>xx. Monat 20xx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073D67-DF78-75C0-C633-8AFBE1108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953" y="375683"/>
            <a:ext cx="1994630" cy="1037207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2F067FB-DD5F-C05E-1F01-7CC0BFD8B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95978"/>
            <a:ext cx="5904656" cy="6479999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588072-E6F0-EE94-9DBE-6360FF665F0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5688" y="2000186"/>
            <a:ext cx="4679950" cy="1107996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Titel der Präsentation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4864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ZHAW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21FDBA2-6131-95E5-851B-4C17825EC768}"/>
              </a:ext>
            </a:extLst>
          </p:cNvPr>
          <p:cNvSpPr/>
          <p:nvPr userDrawn="1"/>
        </p:nvSpPr>
        <p:spPr>
          <a:xfrm>
            <a:off x="191344" y="189000"/>
            <a:ext cx="11809312" cy="6480000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5689" y="2000186"/>
            <a:ext cx="4679950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Kapiteltitel</a:t>
            </a:r>
            <a:endParaRPr lang="de-CH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55688" y="3796564"/>
            <a:ext cx="4679950" cy="50881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Kapiteluntertitel (optional)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0A6FEDB-8B60-1D56-BB43-6DB7B7048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68B187-4908-4CBD-EE81-C470153B7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3629" y="403200"/>
            <a:ext cx="1105366" cy="574790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5B1FD26-A8BB-6B40-5132-4ABE37E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17685C4-C9B9-E0CF-844C-C23CCB584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165850"/>
            <a:ext cx="2743199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4776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57FD3D4-6214-4D48-2B8F-A665C671987F}"/>
              </a:ext>
            </a:extLst>
          </p:cNvPr>
          <p:cNvSpPr/>
          <p:nvPr userDrawn="1"/>
        </p:nvSpPr>
        <p:spPr>
          <a:xfrm>
            <a:off x="191344" y="189000"/>
            <a:ext cx="11809312" cy="6480000"/>
          </a:xfrm>
          <a:prstGeom prst="rect">
            <a:avLst/>
          </a:prstGeom>
          <a:solidFill>
            <a:srgbClr val="7D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1585" y="3796564"/>
            <a:ext cx="4679950" cy="50881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Kapiteluntertitel (optional)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84C16F-51E3-E518-A67B-7621BED29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30" y="404813"/>
            <a:ext cx="1105366" cy="574790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0A6FEDB-8B60-1D56-BB43-6DB7B7048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B0765F-D19E-8007-D6A7-E09C592F6AF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1586" y="2000186"/>
            <a:ext cx="4679950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Kapiteltitel</a:t>
            </a:r>
            <a:endParaRPr lang="de-CH" noProof="0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4D15506-6D94-4382-44A5-7834EF14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B7EC753-F51E-8DAF-8B16-72CC51312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165850"/>
            <a:ext cx="2743199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fld id="{D1298924-E972-054A-ACA7-82A17884B4B1}" type="datetime4">
              <a:rPr lang="de-CH" smtClean="0"/>
              <a:t>5. März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237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9E07F13-D479-9A2A-B5BF-C059E1492026}"/>
              </a:ext>
            </a:extLst>
          </p:cNvPr>
          <p:cNvSpPr/>
          <p:nvPr userDrawn="1"/>
        </p:nvSpPr>
        <p:spPr>
          <a:xfrm>
            <a:off x="191344" y="189000"/>
            <a:ext cx="5904000" cy="6480000"/>
          </a:xfrm>
          <a:prstGeom prst="rect">
            <a:avLst/>
          </a:prstGeom>
          <a:solidFill>
            <a:srgbClr val="7D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55688" y="3802365"/>
            <a:ext cx="4679950" cy="50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Untertitel der Präsentation (optional)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5686" y="5229201"/>
            <a:ext cx="4679951" cy="93664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Name der Organisationeinheit (optional)</a:t>
            </a:r>
            <a:br>
              <a:rPr lang="de-CH" dirty="0"/>
            </a:br>
            <a:r>
              <a:rPr lang="de-CH" dirty="0"/>
              <a:t>xx. Monat 20xx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073D67-DF78-75C0-C633-8AFBE1108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953" y="375683"/>
            <a:ext cx="1994630" cy="1037207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2F067FB-DD5F-C05E-1F01-7CC0BFD8B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95978"/>
            <a:ext cx="5904656" cy="6479999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588072-E6F0-EE94-9DBE-6360FF665F0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5688" y="2000186"/>
            <a:ext cx="4679950" cy="1107996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Titel der Präsentation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61530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Bild ZHAW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52A2343-0E3A-10CA-7BA6-A287EF13A7E7}"/>
              </a:ext>
            </a:extLst>
          </p:cNvPr>
          <p:cNvSpPr/>
          <p:nvPr userDrawn="1"/>
        </p:nvSpPr>
        <p:spPr>
          <a:xfrm>
            <a:off x="6094144" y="189000"/>
            <a:ext cx="5904656" cy="6480000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2F067FB-DD5F-C05E-1F01-7CC0BFD8B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345" y="195979"/>
            <a:ext cx="5904656" cy="6466044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56364" y="2000186"/>
            <a:ext cx="4679950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Kapiteltitel</a:t>
            </a:r>
            <a:endParaRPr lang="de-CH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56363" y="3796564"/>
            <a:ext cx="4679950" cy="50881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Kapiteluntertitel (optional)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0A6FEDB-8B60-1D56-BB43-6DB7B7048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68B187-4908-4CBD-EE81-C470153B7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3629" y="403200"/>
            <a:ext cx="1105366" cy="57479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367C24-C30F-D62C-1CFE-5F79A508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5038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50C7D3E-91F2-9D43-15C7-EF34D5A63E8B}"/>
              </a:ext>
            </a:extLst>
          </p:cNvPr>
          <p:cNvSpPr/>
          <p:nvPr userDrawn="1"/>
        </p:nvSpPr>
        <p:spPr>
          <a:xfrm>
            <a:off x="6094144" y="189000"/>
            <a:ext cx="5904656" cy="6480000"/>
          </a:xfrm>
          <a:prstGeom prst="rect">
            <a:avLst/>
          </a:prstGeom>
          <a:solidFill>
            <a:srgbClr val="7D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2F067FB-DD5F-C05E-1F01-7CC0BFD8B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9488" y="184879"/>
            <a:ext cx="5904656" cy="6466044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56363" y="3796564"/>
            <a:ext cx="4679950" cy="50881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Kapiteluntertitel (optional)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84C16F-51E3-E518-A67B-7621BED29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30" y="404813"/>
            <a:ext cx="1105366" cy="574790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0A6FEDB-8B60-1D56-BB43-6DB7B7048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B0765F-D19E-8007-D6A7-E09C592F6AF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56364" y="2000186"/>
            <a:ext cx="4679950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Kapiteltitel</a:t>
            </a:r>
            <a:endParaRPr lang="de-CH" noProof="0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07CA71-A11B-71C9-8320-4C66FE8E6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88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0C6F3A7B-7E96-37F4-80C1-6DDA994C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165850"/>
            <a:ext cx="503809" cy="49902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A8F42C1-A72B-B2FF-716E-FB10F0DD4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5600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5E4B9-37AA-11AB-9B58-32B93CC2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50" y="6165850"/>
            <a:ext cx="2732936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1F2BD43-6237-7BA9-BC36-9E439DC22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1200" y="981075"/>
            <a:ext cx="9720000" cy="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CA8F0D-DB0A-6345-2BA4-DAA08DCF6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950" y="1999921"/>
            <a:ext cx="8076184" cy="41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73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0000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000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900000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1300" userDrawn="1">
          <p15:clr>
            <a:srgbClr val="F26B43"/>
          </p15:clr>
        </p15:guide>
        <p15:guide id="12" pos="7015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5" orient="horz" pos="12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200" y="981075"/>
            <a:ext cx="9720000" cy="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0C6F3A7B-7E96-37F4-80C1-6DDA994C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165850"/>
            <a:ext cx="503809" cy="49902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A8F42C1-A72B-B2FF-716E-FB10F0DD4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5600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5E4B9-37AA-11AB-9B58-32B93CC2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50" y="6165850"/>
            <a:ext cx="2732936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8908929-A951-36F3-7011-69A5CCC69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950" y="1999921"/>
            <a:ext cx="8076184" cy="41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58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0000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000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900000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2" pos="7015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4" pos="665" userDrawn="1">
          <p15:clr>
            <a:srgbClr val="F26B43"/>
          </p15:clr>
        </p15:guide>
        <p15:guide id="15" orient="horz" pos="12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200" y="981075"/>
            <a:ext cx="9720000" cy="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950" y="1999921"/>
            <a:ext cx="8076184" cy="41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0C6F3A7B-7E96-37F4-80C1-6DDA994C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165850"/>
            <a:ext cx="503809" cy="49902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A8F42C1-A72B-B2FF-716E-FB10F0DD4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5600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5E4B9-37AA-11AB-9B58-32B93CC2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50" y="6165850"/>
            <a:ext cx="2732936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392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70" r:id="rId3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0000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000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900000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2" pos="7015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4" pos="66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200" y="981075"/>
            <a:ext cx="9720000" cy="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950" y="1999921"/>
            <a:ext cx="8076184" cy="41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0C6F3A7B-7E96-37F4-80C1-6DDA994C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165850"/>
            <a:ext cx="503809" cy="49902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A8F42C1-A72B-B2FF-716E-FB10F0DD4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5600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5E4B9-37AA-11AB-9B58-32B93CC2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50" y="6165850"/>
            <a:ext cx="2732936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3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0000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000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900000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2" pos="7015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4" pos="66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200" y="981075"/>
            <a:ext cx="9709737" cy="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949" y="1989138"/>
            <a:ext cx="9709737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0C6F3A7B-7E96-37F4-80C1-6DDA994C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165850"/>
            <a:ext cx="503809" cy="49902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318C25-A7C8-BA41-A18E-2027320B4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A8F42C1-A72B-B2FF-716E-FB10F0DD4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5600" y="6165850"/>
            <a:ext cx="4032125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5E4B9-37AA-11AB-9B58-32B93CC2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49" y="6165850"/>
            <a:ext cx="2732937" cy="499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1298924-E972-054A-ACA7-82A17884B4B1}" type="datetime4">
              <a:rPr lang="de-CH" smtClean="0"/>
              <a:pPr/>
              <a:t>5. März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39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68" r:id="rId4"/>
    <p:sldLayoutId id="2147483769" r:id="rId5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0000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000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900000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bg2">
            <a:lumMod val="10000"/>
          </a:schemeClr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2" pos="7015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4" pos="665" userDrawn="1">
          <p15:clr>
            <a:srgbClr val="F26B43"/>
          </p15:clr>
        </p15:guide>
        <p15:guide id="15" orient="horz" pos="12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aw.sharepoint.com/sites/StudiumDepS/SitePages/Bachelor-Leistungsnachweise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haw.sharepoint.com/sites/StudiumDepS/SitePages/Bachelor.aspx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pmpublic.zhaw.ch/GPMDocProdDPublic/Vorgabedokumente_Dept/S_RL_Richtlinie_Praesenzpflicht_BSc_Lehr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gpmpublic.zhaw.ch/GPMDocProdDPublic/Vorgabedokumente_Dept/S_FO_Formular_Abmeldung_Leistungsnachweis.docx" TargetMode="External"/><Relationship Id="rId4" Type="http://schemas.openxmlformats.org/officeDocument/2006/relationships/hyperlink" Target="http://www2.zhlex.zh.ch/appl/zhlex_r.nsf/0/E61A2217B66BF339C12583A2003CF349/$file/414.252.3_29.1.08_10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aw.sharepoint.com/sites/StudiumDepS/SitePages/Bachelor-Kontakte-&amp;-Servic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groc@zhaw.ch" TargetMode="External"/><Relationship Id="rId3" Type="http://schemas.openxmlformats.org/officeDocument/2006/relationships/hyperlink" Target="mailto:bachelorleitung.sozialearbeit@zhaw.ch" TargetMode="External"/><Relationship Id="rId7" Type="http://schemas.openxmlformats.org/officeDocument/2006/relationships/hyperlink" Target="mailto:digitalcampus.sozialearbeit@zhaw.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studium.sozialearbeit@zhaw.ch" TargetMode="External"/><Relationship Id="rId11" Type="http://schemas.openxmlformats.org/officeDocument/2006/relationships/hyperlink" Target="mailto:raumplanung.sozialearbeit@zhaw.ch" TargetMode="External"/><Relationship Id="rId5" Type="http://schemas.openxmlformats.org/officeDocument/2006/relationships/hyperlink" Target="mailto:admin-bsc.sozialearbeit@zhaw.ch" TargetMode="External"/><Relationship Id="rId10" Type="http://schemas.openxmlformats.org/officeDocument/2006/relationships/hyperlink" Target="mailto:studienberatung.sozialearbeit@zhaw.ch" TargetMode="External"/><Relationship Id="rId4" Type="http://schemas.openxmlformats.org/officeDocument/2006/relationships/hyperlink" Target="mailto:Seminarkoordination.sozialearbeit@zhaw.ch" TargetMode="External"/><Relationship Id="rId9" Type="http://schemas.openxmlformats.org/officeDocument/2006/relationships/hyperlink" Target="mailto:aussendozierende.sozialearbeit@zhaw.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haw.ch/course/view.php?id=44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.zhaw.ch/Kooperation/3139/SitePages/Home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eventoweb.zhaw.ch/cst_pages/login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haw.ch/course/view.php?id=44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moodle.zhaw.ch/mod/book/view.php?id=2092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aw.sharepoint.com/sites/StudiumDe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C2523-A5ED-001F-B56C-4CC6579F1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Administration BSc</a:t>
            </a:r>
          </a:p>
          <a:p>
            <a:r>
              <a:rPr lang="de-CH" dirty="0"/>
              <a:t>Stand März 2024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14EA422-D894-0E8B-4321-0F39DEAD29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F36F45-473D-6203-5DE3-4381FA22F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2000186"/>
            <a:ext cx="4679950" cy="969496"/>
          </a:xfrm>
        </p:spPr>
        <p:txBody>
          <a:bodyPr/>
          <a:lstStyle/>
          <a:p>
            <a:r>
              <a:rPr lang="de-CH" sz="3500" dirty="0"/>
              <a:t>Einführung neue Modulverantwortliche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D8FB66DB-B462-176A-9AAB-EC2310D9A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9571"/>
          <a:stretch/>
        </p:blipFill>
        <p:spPr bwMode="auto">
          <a:xfrm>
            <a:off x="6096000" y="195978"/>
            <a:ext cx="5904656" cy="646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3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27448" y="620688"/>
            <a:ext cx="9720000" cy="830338"/>
          </a:xfrm>
        </p:spPr>
        <p:txBody>
          <a:bodyPr/>
          <a:lstStyle/>
          <a:p>
            <a:r>
              <a:rPr lang="de-CH" dirty="0"/>
              <a:t>«Wichtige Informationen zu den Leistungsnachweisen (LNW)»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7448" y="1628800"/>
            <a:ext cx="9145016" cy="4860330"/>
          </a:xfrm>
        </p:spPr>
        <p:txBody>
          <a:bodyPr/>
          <a:lstStyle/>
          <a:p>
            <a:r>
              <a:rPr lang="de-CH" sz="2000" dirty="0"/>
              <a:t>Semesteraktuelles Dokument mit allgemeinen Informationen betreffend Notenaufschaltung, Wiederholung von Prüfungen, Umfang der LNW, rechtlichen Grundlagen </a:t>
            </a:r>
            <a:r>
              <a:rPr lang="de-CH" sz="2000" dirty="0" err="1"/>
              <a:t>uvm</a:t>
            </a:r>
            <a:r>
              <a:rPr lang="de-CH" sz="2000" dirty="0"/>
              <a:t>. (</a:t>
            </a:r>
            <a:r>
              <a:rPr lang="de-CH" sz="2000" dirty="0">
                <a:hlinkClick r:id="rId3"/>
              </a:rPr>
              <a:t>Link zu Dokument</a:t>
            </a:r>
            <a:r>
              <a:rPr lang="de-CH" sz="2000" dirty="0"/>
              <a:t>)</a:t>
            </a:r>
          </a:p>
          <a:p>
            <a:r>
              <a:rPr lang="de-CH" sz="2000" dirty="0"/>
              <a:t>Übersicht über alle Prüfungstermine, Arten der LNW, Präsenzpflicht sowie Umfang der LNW pro Modul</a:t>
            </a:r>
          </a:p>
          <a:p>
            <a:r>
              <a:rPr lang="de-CH" sz="2000" dirty="0"/>
              <a:t>Erstellung des prov. Dokument durch Administration, </a:t>
            </a:r>
            <a:r>
              <a:rPr lang="de-CH" sz="2000" dirty="0" err="1"/>
              <a:t>MV’s</a:t>
            </a:r>
            <a:r>
              <a:rPr lang="de-CH" sz="2000" dirty="0"/>
              <a:t> werden jeweils per Mail um Prüfung im 4-Augen-Prinzip gebeten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t="11374"/>
          <a:stretch/>
        </p:blipFill>
        <p:spPr>
          <a:xfrm>
            <a:off x="2351584" y="4227425"/>
            <a:ext cx="590465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/>
              <a:t>Anfragen von Studierenden </a:t>
            </a:r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CH" dirty="0"/>
              <a:t>Die Modulverantwortlichen werden gebeten, bei allen </a:t>
            </a:r>
            <a:r>
              <a:rPr lang="de-CH" b="1" dirty="0"/>
              <a:t>Anfragen</a:t>
            </a:r>
            <a:r>
              <a:rPr lang="de-CH" dirty="0"/>
              <a:t> von Studierenden zu den Themen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präsenzpflichtigen Veranstaltungen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Verschiebung von LNWs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weitere Termine und Fristen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de-CH" dirty="0"/>
              <a:t>auf </a:t>
            </a:r>
            <a:r>
              <a:rPr lang="de-CH" dirty="0">
                <a:hlinkClick r:id="rId2"/>
              </a:rPr>
              <a:t>Planet S </a:t>
            </a:r>
            <a:r>
              <a:rPr lang="de-CH" dirty="0"/>
              <a:t>hinzuweisen und falls danach noch offene Fragen sind, die Studierenden an </a:t>
            </a:r>
            <a:r>
              <a:rPr lang="de-CH" b="1" dirty="0"/>
              <a:t>die Administration zu verweisen</a:t>
            </a:r>
            <a:r>
              <a:rPr lang="de-CH" dirty="0"/>
              <a:t>.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64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Abmeldung Leistungsnachweise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0818" y="1549952"/>
            <a:ext cx="10070364" cy="5047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dirty="0">
                <a:hlinkClick r:id="rId3"/>
              </a:rPr>
              <a:t>Richtlinie Präsenzpflicht in der BSc-Lehre</a:t>
            </a:r>
            <a:r>
              <a:rPr lang="de-CH" sz="1800" dirty="0"/>
              <a:t> </a:t>
            </a:r>
            <a:r>
              <a:rPr lang="de-CH" sz="1800" dirty="0">
                <a:sym typeface="Wingdings" panose="05000000000000000000" pitchFamily="2" charset="2"/>
              </a:rPr>
              <a:t> </a:t>
            </a:r>
            <a:r>
              <a:rPr lang="de-CH" sz="1800" dirty="0"/>
              <a:t>Präsenzpflichtige Veranstaltungen gelten als Leistungsnachweise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dirty="0"/>
              <a:t>Begründete Absenzen für präsenzpflichtige Veranstaltungen und Prüfungen sind in der Rahmenprüfungsordnung (</a:t>
            </a:r>
            <a:r>
              <a:rPr lang="de-CH" sz="1800" u="sng" dirty="0">
                <a:hlinkClick r:id="rId4"/>
              </a:rPr>
              <a:t>RPO</a:t>
            </a:r>
            <a:r>
              <a:rPr lang="de-CH" sz="1800" dirty="0"/>
              <a:t>; §36) geregelt. </a:t>
            </a:r>
            <a:br>
              <a:rPr lang="de-CH" sz="1800" dirty="0"/>
            </a:br>
            <a:r>
              <a:rPr lang="de-CH" sz="1800" b="1" dirty="0"/>
              <a:t>Wichtig:</a:t>
            </a:r>
            <a:r>
              <a:rPr lang="de-CH" sz="1800" dirty="0"/>
              <a:t> Insbesondere Ferien gelten NICHT als begründete Absenz.</a:t>
            </a:r>
          </a:p>
          <a:p>
            <a:pPr>
              <a:lnSpc>
                <a:spcPct val="100000"/>
              </a:lnSpc>
            </a:pPr>
            <a:r>
              <a:rPr lang="de-CH" altLang="de-DE" sz="1800" dirty="0">
                <a:solidFill>
                  <a:schemeClr val="tx1"/>
                </a:solidFill>
              </a:rPr>
              <a:t>Bei Verhinderung gilt </a:t>
            </a:r>
          </a:p>
          <a:p>
            <a:pPr marL="719138" indent="-363538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de-CH" sz="1800" dirty="0"/>
              <a:t>Studierende reichen </a:t>
            </a:r>
            <a:r>
              <a:rPr lang="de-CH" sz="1800" u="sng" dirty="0"/>
              <a:t>unverzüglich nach Kenntnis</a:t>
            </a:r>
            <a:r>
              <a:rPr lang="de-CH" sz="1800" dirty="0"/>
              <a:t> Formular </a:t>
            </a:r>
            <a:br>
              <a:rPr lang="de-CH" sz="1800" dirty="0"/>
            </a:br>
            <a:r>
              <a:rPr lang="de-CH" sz="1800" dirty="0">
                <a:hlinkClick r:id="rId5"/>
              </a:rPr>
              <a:t>«Abmeldung Leistungsnachweis» </a:t>
            </a:r>
            <a:r>
              <a:rPr lang="de-CH" sz="1800" dirty="0"/>
              <a:t>mit Belegen bei Administration ein</a:t>
            </a:r>
          </a:p>
          <a:p>
            <a:pPr marL="719138" indent="-363538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e-CH" altLang="de-DE" sz="1800" dirty="0">
                <a:ea typeface="+mn-ea"/>
                <a:cs typeface="+mn-cs"/>
              </a:rPr>
              <a:t>Administration</a:t>
            </a:r>
            <a:r>
              <a:rPr lang="de-CH" altLang="de-DE" sz="1800" dirty="0">
                <a:solidFill>
                  <a:schemeClr val="tx1"/>
                </a:solidFill>
              </a:rPr>
              <a:t> </a:t>
            </a:r>
            <a:r>
              <a:rPr lang="de-CH" sz="1800" dirty="0"/>
              <a:t>entscheidet, ggf. in Rücksprache mit </a:t>
            </a:r>
            <a:br>
              <a:rPr lang="de-CH" sz="1800" dirty="0"/>
            </a:br>
            <a:r>
              <a:rPr lang="de-CH" sz="1800" dirty="0"/>
              <a:t>Co-Studiengangleitung, ob Abmeldung akzeptiert wird </a:t>
            </a:r>
          </a:p>
          <a:p>
            <a:pPr marL="719138" indent="-363538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de-CH" sz="1800" u="sng" dirty="0">
                <a:sym typeface="Wingdings" panose="05000000000000000000" pitchFamily="2" charset="2"/>
              </a:rPr>
              <a:t>b</a:t>
            </a:r>
            <a:r>
              <a:rPr lang="de-CH" sz="1800" u="sng" dirty="0"/>
              <a:t>ei Ablehnung</a:t>
            </a:r>
            <a:r>
              <a:rPr lang="de-CH" sz="1800" dirty="0"/>
              <a:t>: </a:t>
            </a:r>
            <a:r>
              <a:rPr lang="de-CH" sz="1800" dirty="0" err="1"/>
              <a:t>Studierende:r</a:t>
            </a:r>
            <a:r>
              <a:rPr lang="de-CH" sz="1800" dirty="0"/>
              <a:t> und </a:t>
            </a:r>
            <a:r>
              <a:rPr lang="de-CH" sz="1800" dirty="0" err="1"/>
              <a:t>Dozierende:r</a:t>
            </a:r>
            <a:r>
              <a:rPr lang="de-CH" sz="1800" dirty="0"/>
              <a:t> werden </a:t>
            </a:r>
            <a:br>
              <a:rPr lang="de-CH" sz="1800" dirty="0"/>
            </a:br>
            <a:r>
              <a:rPr lang="de-CH" sz="1800" dirty="0"/>
              <a:t>via Mail informiert</a:t>
            </a:r>
          </a:p>
          <a:p>
            <a:pPr marL="719138" indent="-363538">
              <a:lnSpc>
                <a:spcPct val="100000"/>
              </a:lnSpc>
              <a:buSzPct val="100000"/>
              <a:buFont typeface="+mj-lt"/>
              <a:buAutoNum type="arabicPeriod" startAt="3"/>
            </a:pPr>
            <a:r>
              <a:rPr lang="de-CH" altLang="de-DE" sz="1800" u="sng" dirty="0">
                <a:solidFill>
                  <a:schemeClr val="tx1"/>
                </a:solidFill>
              </a:rPr>
              <a:t>bei Bewilligung</a:t>
            </a:r>
            <a:r>
              <a:rPr lang="de-CH" altLang="de-DE" sz="1800" dirty="0">
                <a:solidFill>
                  <a:schemeClr val="tx1"/>
                </a:solidFill>
              </a:rPr>
              <a:t>: </a:t>
            </a:r>
            <a:r>
              <a:rPr lang="de-CH" sz="1800" dirty="0"/>
              <a:t>Administration löst via Mail an Studierende, </a:t>
            </a:r>
            <a:br>
              <a:rPr lang="de-CH" sz="1800" dirty="0"/>
            </a:br>
            <a:r>
              <a:rPr lang="de-CH" sz="1800" dirty="0"/>
              <a:t>CC </a:t>
            </a:r>
            <a:r>
              <a:rPr lang="de-CH" sz="1800" dirty="0" err="1"/>
              <a:t>Dozierende:r</a:t>
            </a:r>
            <a:r>
              <a:rPr lang="de-CH" sz="1800" dirty="0"/>
              <a:t>, Kompensationsauftrag aus</a:t>
            </a:r>
          </a:p>
        </p:txBody>
      </p:sp>
    </p:spTree>
    <p:extLst>
      <p:ext uri="{BB962C8B-B14F-4D97-AF65-F5344CB8AC3E}">
        <p14:creationId xmlns:p14="http://schemas.microsoft.com/office/powerpoint/2010/main" val="112084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Struktur des Studiums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2255" y="1566861"/>
            <a:ext cx="8075612" cy="451927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11624" y="1544024"/>
            <a:ext cx="3203972" cy="3815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5928009" y="1544024"/>
            <a:ext cx="4770330" cy="2893088"/>
          </a:xfrm>
          <a:custGeom>
            <a:avLst/>
            <a:gdLst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4817598 w 4817598"/>
              <a:gd name="connsiteY2" fmla="*/ 2893088 h 2893088"/>
              <a:gd name="connsiteX3" fmla="*/ 0 w 4817598"/>
              <a:gd name="connsiteY3" fmla="*/ 2893088 h 2893088"/>
              <a:gd name="connsiteX4" fmla="*/ 0 w 4817598"/>
              <a:gd name="connsiteY4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46250 w 4817598"/>
              <a:gd name="connsiteY2" fmla="*/ 1952055 h 2893088"/>
              <a:gd name="connsiteX3" fmla="*/ 0 w 4817598"/>
              <a:gd name="connsiteY3" fmla="*/ 2893088 h 2893088"/>
              <a:gd name="connsiteX4" fmla="*/ 0 w 4817598"/>
              <a:gd name="connsiteY4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46250 w 4817598"/>
              <a:gd name="connsiteY2" fmla="*/ 2857577 h 2893088"/>
              <a:gd name="connsiteX3" fmla="*/ 0 w 4817598"/>
              <a:gd name="connsiteY3" fmla="*/ 2893088 h 2893088"/>
              <a:gd name="connsiteX4" fmla="*/ 0 w 4817598"/>
              <a:gd name="connsiteY4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81761 w 4817598"/>
              <a:gd name="connsiteY2" fmla="*/ 1996443 h 2893088"/>
              <a:gd name="connsiteX3" fmla="*/ 0 w 4817598"/>
              <a:gd name="connsiteY3" fmla="*/ 2893088 h 2893088"/>
              <a:gd name="connsiteX4" fmla="*/ 0 w 4817598"/>
              <a:gd name="connsiteY4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72883 w 4817598"/>
              <a:gd name="connsiteY2" fmla="*/ 2884210 h 2893088"/>
              <a:gd name="connsiteX3" fmla="*/ 0 w 4817598"/>
              <a:gd name="connsiteY3" fmla="*/ 2893088 h 2893088"/>
              <a:gd name="connsiteX4" fmla="*/ 0 w 4817598"/>
              <a:gd name="connsiteY4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37372 w 4817598"/>
              <a:gd name="connsiteY2" fmla="*/ 2884210 h 2893088"/>
              <a:gd name="connsiteX3" fmla="*/ 0 w 4817598"/>
              <a:gd name="connsiteY3" fmla="*/ 2893088 h 2893088"/>
              <a:gd name="connsiteX4" fmla="*/ 0 w 4817598"/>
              <a:gd name="connsiteY4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776031 w 4817598"/>
              <a:gd name="connsiteY2" fmla="*/ 1909390 h 2893088"/>
              <a:gd name="connsiteX3" fmla="*/ 3237372 w 4817598"/>
              <a:gd name="connsiteY3" fmla="*/ 2884210 h 2893088"/>
              <a:gd name="connsiteX4" fmla="*/ 0 w 4817598"/>
              <a:gd name="connsiteY4" fmla="*/ 2893088 h 2893088"/>
              <a:gd name="connsiteX5" fmla="*/ 0 w 4817598"/>
              <a:gd name="connsiteY5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4743697 w 4817598"/>
              <a:gd name="connsiteY2" fmla="*/ 1927146 h 2893088"/>
              <a:gd name="connsiteX3" fmla="*/ 3237372 w 4817598"/>
              <a:gd name="connsiteY3" fmla="*/ 2884210 h 2893088"/>
              <a:gd name="connsiteX4" fmla="*/ 0 w 4817598"/>
              <a:gd name="connsiteY4" fmla="*/ 2893088 h 2893088"/>
              <a:gd name="connsiteX5" fmla="*/ 0 w 4817598"/>
              <a:gd name="connsiteY5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25615 w 4817598"/>
              <a:gd name="connsiteY2" fmla="*/ 1953779 h 2893088"/>
              <a:gd name="connsiteX3" fmla="*/ 3237372 w 4817598"/>
              <a:gd name="connsiteY3" fmla="*/ 2884210 h 2893088"/>
              <a:gd name="connsiteX4" fmla="*/ 0 w 4817598"/>
              <a:gd name="connsiteY4" fmla="*/ 2893088 h 2893088"/>
              <a:gd name="connsiteX5" fmla="*/ 0 w 4817598"/>
              <a:gd name="connsiteY5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25615 w 4817598"/>
              <a:gd name="connsiteY2" fmla="*/ 1953779 h 2893088"/>
              <a:gd name="connsiteX3" fmla="*/ 3237372 w 4817598"/>
              <a:gd name="connsiteY3" fmla="*/ 2884210 h 2893088"/>
              <a:gd name="connsiteX4" fmla="*/ 0 w 4817598"/>
              <a:gd name="connsiteY4" fmla="*/ 2893088 h 2893088"/>
              <a:gd name="connsiteX5" fmla="*/ 0 w 4817598"/>
              <a:gd name="connsiteY5" fmla="*/ 0 h 2893088"/>
              <a:gd name="connsiteX0" fmla="*/ 0 w 4817598"/>
              <a:gd name="connsiteY0" fmla="*/ 0 h 2893088"/>
              <a:gd name="connsiteX1" fmla="*/ 4817598 w 4817598"/>
              <a:gd name="connsiteY1" fmla="*/ 0 h 2893088"/>
              <a:gd name="connsiteX2" fmla="*/ 3225615 w 4817598"/>
              <a:gd name="connsiteY2" fmla="*/ 1953779 h 2893088"/>
              <a:gd name="connsiteX3" fmla="*/ 3237372 w 4817598"/>
              <a:gd name="connsiteY3" fmla="*/ 2884210 h 2893088"/>
              <a:gd name="connsiteX4" fmla="*/ 0 w 4817598"/>
              <a:gd name="connsiteY4" fmla="*/ 2893088 h 2893088"/>
              <a:gd name="connsiteX5" fmla="*/ 0 w 4817598"/>
              <a:gd name="connsiteY5" fmla="*/ 0 h 2893088"/>
              <a:gd name="connsiteX0" fmla="*/ 0 w 4940510"/>
              <a:gd name="connsiteY0" fmla="*/ 0 h 2893088"/>
              <a:gd name="connsiteX1" fmla="*/ 4817598 w 4940510"/>
              <a:gd name="connsiteY1" fmla="*/ 0 h 2893088"/>
              <a:gd name="connsiteX2" fmla="*/ 3483068 w 4940510"/>
              <a:gd name="connsiteY2" fmla="*/ 1927145 h 2893088"/>
              <a:gd name="connsiteX3" fmla="*/ 3225615 w 4940510"/>
              <a:gd name="connsiteY3" fmla="*/ 1953779 h 2893088"/>
              <a:gd name="connsiteX4" fmla="*/ 3237372 w 4940510"/>
              <a:gd name="connsiteY4" fmla="*/ 2884210 h 2893088"/>
              <a:gd name="connsiteX5" fmla="*/ 0 w 4940510"/>
              <a:gd name="connsiteY5" fmla="*/ 2893088 h 2893088"/>
              <a:gd name="connsiteX6" fmla="*/ 0 w 4940510"/>
              <a:gd name="connsiteY6" fmla="*/ 0 h 2893088"/>
              <a:gd name="connsiteX0" fmla="*/ 0 w 5119349"/>
              <a:gd name="connsiteY0" fmla="*/ 0 h 2893088"/>
              <a:gd name="connsiteX1" fmla="*/ 4817598 w 5119349"/>
              <a:gd name="connsiteY1" fmla="*/ 0 h 2893088"/>
              <a:gd name="connsiteX2" fmla="*/ 4743697 w 5119349"/>
              <a:gd name="connsiteY2" fmla="*/ 1927145 h 2893088"/>
              <a:gd name="connsiteX3" fmla="*/ 3225615 w 5119349"/>
              <a:gd name="connsiteY3" fmla="*/ 1953779 h 2893088"/>
              <a:gd name="connsiteX4" fmla="*/ 3237372 w 5119349"/>
              <a:gd name="connsiteY4" fmla="*/ 2884210 h 2893088"/>
              <a:gd name="connsiteX5" fmla="*/ 0 w 5119349"/>
              <a:gd name="connsiteY5" fmla="*/ 2893088 h 2893088"/>
              <a:gd name="connsiteX6" fmla="*/ 0 w 5119349"/>
              <a:gd name="connsiteY6" fmla="*/ 0 h 2893088"/>
              <a:gd name="connsiteX0" fmla="*/ 0 w 5119349"/>
              <a:gd name="connsiteY0" fmla="*/ 0 h 2893088"/>
              <a:gd name="connsiteX1" fmla="*/ 4817598 w 5119349"/>
              <a:gd name="connsiteY1" fmla="*/ 0 h 2893088"/>
              <a:gd name="connsiteX2" fmla="*/ 4743697 w 5119349"/>
              <a:gd name="connsiteY2" fmla="*/ 1927145 h 2893088"/>
              <a:gd name="connsiteX3" fmla="*/ 3225615 w 5119349"/>
              <a:gd name="connsiteY3" fmla="*/ 1953779 h 2893088"/>
              <a:gd name="connsiteX4" fmla="*/ 3237372 w 5119349"/>
              <a:gd name="connsiteY4" fmla="*/ 2884210 h 2893088"/>
              <a:gd name="connsiteX5" fmla="*/ 0 w 5119349"/>
              <a:gd name="connsiteY5" fmla="*/ 2893088 h 2893088"/>
              <a:gd name="connsiteX6" fmla="*/ 0 w 5119349"/>
              <a:gd name="connsiteY6" fmla="*/ 0 h 2893088"/>
              <a:gd name="connsiteX0" fmla="*/ 0 w 4914345"/>
              <a:gd name="connsiteY0" fmla="*/ 0 h 2893088"/>
              <a:gd name="connsiteX1" fmla="*/ 4817598 w 4914345"/>
              <a:gd name="connsiteY1" fmla="*/ 0 h 2893088"/>
              <a:gd name="connsiteX2" fmla="*/ 3225615 w 4914345"/>
              <a:gd name="connsiteY2" fmla="*/ 1953779 h 2893088"/>
              <a:gd name="connsiteX3" fmla="*/ 3237372 w 4914345"/>
              <a:gd name="connsiteY3" fmla="*/ 2884210 h 2893088"/>
              <a:gd name="connsiteX4" fmla="*/ 0 w 4914345"/>
              <a:gd name="connsiteY4" fmla="*/ 2893088 h 2893088"/>
              <a:gd name="connsiteX5" fmla="*/ 0 w 4914345"/>
              <a:gd name="connsiteY5" fmla="*/ 0 h 2893088"/>
              <a:gd name="connsiteX0" fmla="*/ 3225615 w 4909038"/>
              <a:gd name="connsiteY0" fmla="*/ 1953779 h 2893088"/>
              <a:gd name="connsiteX1" fmla="*/ 3237372 w 4909038"/>
              <a:gd name="connsiteY1" fmla="*/ 2884210 h 2893088"/>
              <a:gd name="connsiteX2" fmla="*/ 0 w 4909038"/>
              <a:gd name="connsiteY2" fmla="*/ 2893088 h 2893088"/>
              <a:gd name="connsiteX3" fmla="*/ 0 w 4909038"/>
              <a:gd name="connsiteY3" fmla="*/ 0 h 2893088"/>
              <a:gd name="connsiteX4" fmla="*/ 4909038 w 4909038"/>
              <a:gd name="connsiteY4" fmla="*/ 91440 h 2893088"/>
              <a:gd name="connsiteX0" fmla="*/ 3225615 w 4766996"/>
              <a:gd name="connsiteY0" fmla="*/ 1953779 h 2893088"/>
              <a:gd name="connsiteX1" fmla="*/ 3237372 w 4766996"/>
              <a:gd name="connsiteY1" fmla="*/ 2884210 h 2893088"/>
              <a:gd name="connsiteX2" fmla="*/ 0 w 4766996"/>
              <a:gd name="connsiteY2" fmla="*/ 2893088 h 2893088"/>
              <a:gd name="connsiteX3" fmla="*/ 0 w 4766996"/>
              <a:gd name="connsiteY3" fmla="*/ 0 h 2893088"/>
              <a:gd name="connsiteX4" fmla="*/ 4766996 w 4766996"/>
              <a:gd name="connsiteY4" fmla="*/ 29296 h 2893088"/>
              <a:gd name="connsiteX0" fmla="*/ 3225615 w 5115995"/>
              <a:gd name="connsiteY0" fmla="*/ 1953779 h 2893088"/>
              <a:gd name="connsiteX1" fmla="*/ 3237372 w 5115995"/>
              <a:gd name="connsiteY1" fmla="*/ 2884210 h 2893088"/>
              <a:gd name="connsiteX2" fmla="*/ 0 w 5115995"/>
              <a:gd name="connsiteY2" fmla="*/ 2893088 h 2893088"/>
              <a:gd name="connsiteX3" fmla="*/ 0 w 5115995"/>
              <a:gd name="connsiteY3" fmla="*/ 0 h 2893088"/>
              <a:gd name="connsiteX4" fmla="*/ 4766996 w 5115995"/>
              <a:gd name="connsiteY4" fmla="*/ 29296 h 2893088"/>
              <a:gd name="connsiteX5" fmla="*/ 4752575 w 5115995"/>
              <a:gd name="connsiteY5" fmla="*/ 18446 h 2893088"/>
              <a:gd name="connsiteX0" fmla="*/ 3225615 w 5120576"/>
              <a:gd name="connsiteY0" fmla="*/ 1953779 h 2893088"/>
              <a:gd name="connsiteX1" fmla="*/ 3237372 w 5120576"/>
              <a:gd name="connsiteY1" fmla="*/ 2884210 h 2893088"/>
              <a:gd name="connsiteX2" fmla="*/ 0 w 5120576"/>
              <a:gd name="connsiteY2" fmla="*/ 2893088 h 2893088"/>
              <a:gd name="connsiteX3" fmla="*/ 0 w 5120576"/>
              <a:gd name="connsiteY3" fmla="*/ 0 h 2893088"/>
              <a:gd name="connsiteX4" fmla="*/ 4766996 w 5120576"/>
              <a:gd name="connsiteY4" fmla="*/ 29296 h 2893088"/>
              <a:gd name="connsiteX5" fmla="*/ 4770330 w 5120576"/>
              <a:gd name="connsiteY5" fmla="*/ 1944901 h 2893088"/>
              <a:gd name="connsiteX0" fmla="*/ 3225615 w 4770330"/>
              <a:gd name="connsiteY0" fmla="*/ 1953779 h 2893088"/>
              <a:gd name="connsiteX1" fmla="*/ 3237372 w 4770330"/>
              <a:gd name="connsiteY1" fmla="*/ 2884210 h 2893088"/>
              <a:gd name="connsiteX2" fmla="*/ 0 w 4770330"/>
              <a:gd name="connsiteY2" fmla="*/ 2893088 h 2893088"/>
              <a:gd name="connsiteX3" fmla="*/ 0 w 4770330"/>
              <a:gd name="connsiteY3" fmla="*/ 0 h 2893088"/>
              <a:gd name="connsiteX4" fmla="*/ 4766996 w 4770330"/>
              <a:gd name="connsiteY4" fmla="*/ 29296 h 2893088"/>
              <a:gd name="connsiteX5" fmla="*/ 4770330 w 4770330"/>
              <a:gd name="connsiteY5" fmla="*/ 1944901 h 2893088"/>
              <a:gd name="connsiteX0" fmla="*/ 3216737 w 4770330"/>
              <a:gd name="connsiteY0" fmla="*/ 1944901 h 2893088"/>
              <a:gd name="connsiteX1" fmla="*/ 3237372 w 4770330"/>
              <a:gd name="connsiteY1" fmla="*/ 2884210 h 2893088"/>
              <a:gd name="connsiteX2" fmla="*/ 0 w 4770330"/>
              <a:gd name="connsiteY2" fmla="*/ 2893088 h 2893088"/>
              <a:gd name="connsiteX3" fmla="*/ 0 w 4770330"/>
              <a:gd name="connsiteY3" fmla="*/ 0 h 2893088"/>
              <a:gd name="connsiteX4" fmla="*/ 4766996 w 4770330"/>
              <a:gd name="connsiteY4" fmla="*/ 29296 h 2893088"/>
              <a:gd name="connsiteX5" fmla="*/ 4770330 w 4770330"/>
              <a:gd name="connsiteY5" fmla="*/ 1944901 h 2893088"/>
              <a:gd name="connsiteX0" fmla="*/ 3243370 w 4770330"/>
              <a:gd name="connsiteY0" fmla="*/ 1944901 h 2893088"/>
              <a:gd name="connsiteX1" fmla="*/ 3237372 w 4770330"/>
              <a:gd name="connsiteY1" fmla="*/ 2884210 h 2893088"/>
              <a:gd name="connsiteX2" fmla="*/ 0 w 4770330"/>
              <a:gd name="connsiteY2" fmla="*/ 2893088 h 2893088"/>
              <a:gd name="connsiteX3" fmla="*/ 0 w 4770330"/>
              <a:gd name="connsiteY3" fmla="*/ 0 h 2893088"/>
              <a:gd name="connsiteX4" fmla="*/ 4766996 w 4770330"/>
              <a:gd name="connsiteY4" fmla="*/ 29296 h 2893088"/>
              <a:gd name="connsiteX5" fmla="*/ 4770330 w 4770330"/>
              <a:gd name="connsiteY5" fmla="*/ 1944901 h 2893088"/>
              <a:gd name="connsiteX0" fmla="*/ 3243370 w 4770330"/>
              <a:gd name="connsiteY0" fmla="*/ 1944901 h 2893088"/>
              <a:gd name="connsiteX1" fmla="*/ 3237372 w 4770330"/>
              <a:gd name="connsiteY1" fmla="*/ 2884210 h 2893088"/>
              <a:gd name="connsiteX2" fmla="*/ 0 w 4770330"/>
              <a:gd name="connsiteY2" fmla="*/ 2893088 h 2893088"/>
              <a:gd name="connsiteX3" fmla="*/ 0 w 4770330"/>
              <a:gd name="connsiteY3" fmla="*/ 0 h 2893088"/>
              <a:gd name="connsiteX4" fmla="*/ 4766996 w 4770330"/>
              <a:gd name="connsiteY4" fmla="*/ 29296 h 2893088"/>
              <a:gd name="connsiteX5" fmla="*/ 4770330 w 4770330"/>
              <a:gd name="connsiteY5" fmla="*/ 1944901 h 2893088"/>
              <a:gd name="connsiteX6" fmla="*/ 3243370 w 4770330"/>
              <a:gd name="connsiteY6" fmla="*/ 1944901 h 289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0330" h="2893088">
                <a:moveTo>
                  <a:pt x="3243370" y="1944901"/>
                </a:moveTo>
                <a:cubicBezTo>
                  <a:pt x="3241371" y="2258004"/>
                  <a:pt x="3239371" y="2571107"/>
                  <a:pt x="3237372" y="2884210"/>
                </a:cubicBezTo>
                <a:lnTo>
                  <a:pt x="0" y="2893088"/>
                </a:lnTo>
                <a:lnTo>
                  <a:pt x="0" y="0"/>
                </a:lnTo>
                <a:lnTo>
                  <a:pt x="4766996" y="29296"/>
                </a:lnTo>
                <a:cubicBezTo>
                  <a:pt x="4768107" y="667831"/>
                  <a:pt x="4769219" y="1306366"/>
                  <a:pt x="4770330" y="1944901"/>
                </a:cubicBezTo>
                <a:lnTo>
                  <a:pt x="3243370" y="1944901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2711624" y="4456591"/>
            <a:ext cx="7968240" cy="1564697"/>
          </a:xfrm>
          <a:custGeom>
            <a:avLst/>
            <a:gdLst>
              <a:gd name="connsiteX0" fmla="*/ 0 w 8017536"/>
              <a:gd name="connsiteY0" fmla="*/ 0 h 648072"/>
              <a:gd name="connsiteX1" fmla="*/ 8017536 w 8017536"/>
              <a:gd name="connsiteY1" fmla="*/ 0 h 648072"/>
              <a:gd name="connsiteX2" fmla="*/ 8017536 w 8017536"/>
              <a:gd name="connsiteY2" fmla="*/ 648072 h 648072"/>
              <a:gd name="connsiteX3" fmla="*/ 0 w 8017536"/>
              <a:gd name="connsiteY3" fmla="*/ 648072 h 648072"/>
              <a:gd name="connsiteX4" fmla="*/ 0 w 8017536"/>
              <a:gd name="connsiteY4" fmla="*/ 0 h 648072"/>
              <a:gd name="connsiteX0" fmla="*/ 0 w 8017536"/>
              <a:gd name="connsiteY0" fmla="*/ 2226 h 650298"/>
              <a:gd name="connsiteX1" fmla="*/ 8017536 w 8017536"/>
              <a:gd name="connsiteY1" fmla="*/ 2226 h 650298"/>
              <a:gd name="connsiteX2" fmla="*/ 8017535 w 8017536"/>
              <a:gd name="connsiteY2" fmla="*/ 0 h 650298"/>
              <a:gd name="connsiteX3" fmla="*/ 8017536 w 8017536"/>
              <a:gd name="connsiteY3" fmla="*/ 650298 h 650298"/>
              <a:gd name="connsiteX4" fmla="*/ 0 w 8017536"/>
              <a:gd name="connsiteY4" fmla="*/ 650298 h 650298"/>
              <a:gd name="connsiteX5" fmla="*/ 0 w 8017536"/>
              <a:gd name="connsiteY5" fmla="*/ 2226 h 650298"/>
              <a:gd name="connsiteX0" fmla="*/ 0 w 8017536"/>
              <a:gd name="connsiteY0" fmla="*/ 863360 h 1511432"/>
              <a:gd name="connsiteX1" fmla="*/ 3321248 w 8017536"/>
              <a:gd name="connsiteY1" fmla="*/ 0 h 1511432"/>
              <a:gd name="connsiteX2" fmla="*/ 8017536 w 8017536"/>
              <a:gd name="connsiteY2" fmla="*/ 863360 h 1511432"/>
              <a:gd name="connsiteX3" fmla="*/ 8017535 w 8017536"/>
              <a:gd name="connsiteY3" fmla="*/ 861134 h 1511432"/>
              <a:gd name="connsiteX4" fmla="*/ 8017536 w 8017536"/>
              <a:gd name="connsiteY4" fmla="*/ 1511432 h 1511432"/>
              <a:gd name="connsiteX5" fmla="*/ 0 w 8017536"/>
              <a:gd name="connsiteY5" fmla="*/ 1511432 h 1511432"/>
              <a:gd name="connsiteX6" fmla="*/ 0 w 8017536"/>
              <a:gd name="connsiteY6" fmla="*/ 863360 h 1511432"/>
              <a:gd name="connsiteX0" fmla="*/ 0 w 8017536"/>
              <a:gd name="connsiteY0" fmla="*/ 907749 h 1555821"/>
              <a:gd name="connsiteX1" fmla="*/ 3321248 w 8017536"/>
              <a:gd name="connsiteY1" fmla="*/ 44389 h 1555821"/>
              <a:gd name="connsiteX2" fmla="*/ 8017536 w 8017536"/>
              <a:gd name="connsiteY2" fmla="*/ 907749 h 1555821"/>
              <a:gd name="connsiteX3" fmla="*/ 8008658 w 8017536"/>
              <a:gd name="connsiteY3" fmla="*/ 0 h 1555821"/>
              <a:gd name="connsiteX4" fmla="*/ 8017536 w 8017536"/>
              <a:gd name="connsiteY4" fmla="*/ 1555821 h 1555821"/>
              <a:gd name="connsiteX5" fmla="*/ 0 w 8017536"/>
              <a:gd name="connsiteY5" fmla="*/ 1555821 h 1555821"/>
              <a:gd name="connsiteX6" fmla="*/ 0 w 8017536"/>
              <a:gd name="connsiteY6" fmla="*/ 907749 h 1555821"/>
              <a:gd name="connsiteX0" fmla="*/ 0 w 8017536"/>
              <a:gd name="connsiteY0" fmla="*/ 907749 h 1555821"/>
              <a:gd name="connsiteX1" fmla="*/ 3321248 w 8017536"/>
              <a:gd name="connsiteY1" fmla="*/ 44389 h 1555821"/>
              <a:gd name="connsiteX2" fmla="*/ 8008658 w 8017536"/>
              <a:gd name="connsiteY2" fmla="*/ 2226 h 1555821"/>
              <a:gd name="connsiteX3" fmla="*/ 8008658 w 8017536"/>
              <a:gd name="connsiteY3" fmla="*/ 0 h 1555821"/>
              <a:gd name="connsiteX4" fmla="*/ 8017536 w 8017536"/>
              <a:gd name="connsiteY4" fmla="*/ 1555821 h 1555821"/>
              <a:gd name="connsiteX5" fmla="*/ 0 w 8017536"/>
              <a:gd name="connsiteY5" fmla="*/ 1555821 h 1555821"/>
              <a:gd name="connsiteX6" fmla="*/ 0 w 8017536"/>
              <a:gd name="connsiteY6" fmla="*/ 907749 h 1555821"/>
              <a:gd name="connsiteX0" fmla="*/ 0 w 8017536"/>
              <a:gd name="connsiteY0" fmla="*/ 907749 h 1555821"/>
              <a:gd name="connsiteX1" fmla="*/ 3267982 w 8017536"/>
              <a:gd name="connsiteY1" fmla="*/ 1 h 1555821"/>
              <a:gd name="connsiteX2" fmla="*/ 8008658 w 8017536"/>
              <a:gd name="connsiteY2" fmla="*/ 2226 h 1555821"/>
              <a:gd name="connsiteX3" fmla="*/ 8008658 w 8017536"/>
              <a:gd name="connsiteY3" fmla="*/ 0 h 1555821"/>
              <a:gd name="connsiteX4" fmla="*/ 8017536 w 8017536"/>
              <a:gd name="connsiteY4" fmla="*/ 1555821 h 1555821"/>
              <a:gd name="connsiteX5" fmla="*/ 0 w 8017536"/>
              <a:gd name="connsiteY5" fmla="*/ 1555821 h 1555821"/>
              <a:gd name="connsiteX6" fmla="*/ 0 w 8017536"/>
              <a:gd name="connsiteY6" fmla="*/ 907749 h 1555821"/>
              <a:gd name="connsiteX0" fmla="*/ 0 w 8017536"/>
              <a:gd name="connsiteY0" fmla="*/ 916625 h 1564697"/>
              <a:gd name="connsiteX1" fmla="*/ 3267982 w 8017536"/>
              <a:gd name="connsiteY1" fmla="*/ 8877 h 1564697"/>
              <a:gd name="connsiteX2" fmla="*/ 3259104 w 8017536"/>
              <a:gd name="connsiteY2" fmla="*/ 0 h 1564697"/>
              <a:gd name="connsiteX3" fmla="*/ 8008658 w 8017536"/>
              <a:gd name="connsiteY3" fmla="*/ 11102 h 1564697"/>
              <a:gd name="connsiteX4" fmla="*/ 8008658 w 8017536"/>
              <a:gd name="connsiteY4" fmla="*/ 8876 h 1564697"/>
              <a:gd name="connsiteX5" fmla="*/ 8017536 w 8017536"/>
              <a:gd name="connsiteY5" fmla="*/ 1564697 h 1564697"/>
              <a:gd name="connsiteX6" fmla="*/ 0 w 8017536"/>
              <a:gd name="connsiteY6" fmla="*/ 1564697 h 1564697"/>
              <a:gd name="connsiteX7" fmla="*/ 0 w 8017536"/>
              <a:gd name="connsiteY7" fmla="*/ 916625 h 1564697"/>
              <a:gd name="connsiteX0" fmla="*/ 0 w 8017536"/>
              <a:gd name="connsiteY0" fmla="*/ 916625 h 1564697"/>
              <a:gd name="connsiteX1" fmla="*/ 3285737 w 8017536"/>
              <a:gd name="connsiteY1" fmla="*/ 870012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  <a:gd name="connsiteX0" fmla="*/ 0 w 8017536"/>
              <a:gd name="connsiteY0" fmla="*/ 916625 h 1564697"/>
              <a:gd name="connsiteX1" fmla="*/ 3285737 w 8017536"/>
              <a:gd name="connsiteY1" fmla="*/ 870012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  <a:gd name="connsiteX0" fmla="*/ 0 w 8017536"/>
              <a:gd name="connsiteY0" fmla="*/ 916625 h 1564697"/>
              <a:gd name="connsiteX1" fmla="*/ 3285737 w 8017536"/>
              <a:gd name="connsiteY1" fmla="*/ 870012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  <a:gd name="connsiteX0" fmla="*/ 0 w 8017536"/>
              <a:gd name="connsiteY0" fmla="*/ 916625 h 1564697"/>
              <a:gd name="connsiteX1" fmla="*/ 3285737 w 8017536"/>
              <a:gd name="connsiteY1" fmla="*/ 870012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  <a:gd name="connsiteX0" fmla="*/ 0 w 8017536"/>
              <a:gd name="connsiteY0" fmla="*/ 916625 h 1564697"/>
              <a:gd name="connsiteX1" fmla="*/ 3285737 w 8017536"/>
              <a:gd name="connsiteY1" fmla="*/ 870012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  <a:gd name="connsiteX0" fmla="*/ 0 w 8017536"/>
              <a:gd name="connsiteY0" fmla="*/ 916625 h 1564697"/>
              <a:gd name="connsiteX1" fmla="*/ 3285737 w 8017536"/>
              <a:gd name="connsiteY1" fmla="*/ 870012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  <a:gd name="connsiteX0" fmla="*/ 0 w 8017536"/>
              <a:gd name="connsiteY0" fmla="*/ 916625 h 1564697"/>
              <a:gd name="connsiteX1" fmla="*/ 3276859 w 8017536"/>
              <a:gd name="connsiteY1" fmla="*/ 932155 h 1564697"/>
              <a:gd name="connsiteX2" fmla="*/ 3267982 w 8017536"/>
              <a:gd name="connsiteY2" fmla="*/ 8877 h 1564697"/>
              <a:gd name="connsiteX3" fmla="*/ 3259104 w 8017536"/>
              <a:gd name="connsiteY3" fmla="*/ 0 h 1564697"/>
              <a:gd name="connsiteX4" fmla="*/ 8008658 w 8017536"/>
              <a:gd name="connsiteY4" fmla="*/ 11102 h 1564697"/>
              <a:gd name="connsiteX5" fmla="*/ 8008658 w 8017536"/>
              <a:gd name="connsiteY5" fmla="*/ 8876 h 1564697"/>
              <a:gd name="connsiteX6" fmla="*/ 8017536 w 8017536"/>
              <a:gd name="connsiteY6" fmla="*/ 1564697 h 1564697"/>
              <a:gd name="connsiteX7" fmla="*/ 0 w 8017536"/>
              <a:gd name="connsiteY7" fmla="*/ 1564697 h 1564697"/>
              <a:gd name="connsiteX8" fmla="*/ 0 w 8017536"/>
              <a:gd name="connsiteY8" fmla="*/ 916625 h 156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7536" h="1564697">
                <a:moveTo>
                  <a:pt x="0" y="916625"/>
                </a:moveTo>
                <a:lnTo>
                  <a:pt x="3276859" y="932155"/>
                </a:lnTo>
                <a:lnTo>
                  <a:pt x="3267982" y="8877"/>
                </a:lnTo>
                <a:lnTo>
                  <a:pt x="3259104" y="0"/>
                </a:lnTo>
                <a:lnTo>
                  <a:pt x="8008658" y="11102"/>
                </a:lnTo>
                <a:lnTo>
                  <a:pt x="8008658" y="8876"/>
                </a:lnTo>
                <a:cubicBezTo>
                  <a:pt x="8008658" y="225642"/>
                  <a:pt x="8017536" y="1347931"/>
                  <a:pt x="8017536" y="1564697"/>
                </a:cubicBezTo>
                <a:lnTo>
                  <a:pt x="0" y="1564697"/>
                </a:lnTo>
                <a:lnTo>
                  <a:pt x="0" y="916625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9192344" y="3532215"/>
            <a:ext cx="1512168" cy="8871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1182293" y="1574548"/>
            <a:ext cx="1471562" cy="4492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n w="0"/>
                <a:solidFill>
                  <a:srgbClr val="5831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Zulassung</a:t>
            </a:r>
          </a:p>
        </p:txBody>
      </p:sp>
    </p:spTree>
    <p:extLst>
      <p:ext uri="{BB962C8B-B14F-4D97-AF65-F5344CB8AC3E}">
        <p14:creationId xmlns:p14="http://schemas.microsoft.com/office/powerpoint/2010/main" val="4561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Ansprechpersonen Administration BSc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930627"/>
              </p:ext>
            </p:extLst>
          </p:nvPr>
        </p:nvGraphicFramePr>
        <p:xfrm>
          <a:off x="1728788" y="1557338"/>
          <a:ext cx="807561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806">
                  <a:extLst>
                    <a:ext uri="{9D8B030D-6E8A-4147-A177-3AD203B41FA5}">
                      <a16:colId xmlns:a16="http://schemas.microsoft.com/office/drawing/2014/main" val="1710240136"/>
                    </a:ext>
                  </a:extLst>
                </a:gridCol>
                <a:gridCol w="4037806">
                  <a:extLst>
                    <a:ext uri="{9D8B030D-6E8A-4147-A177-3AD203B41FA5}">
                      <a16:colId xmlns:a16="http://schemas.microsoft.com/office/drawing/2014/main" val="2952339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Ansprechperson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91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aseline="0" dirty="0"/>
                        <a:t>Teamleitung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Lea Mastrobuoni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3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aseline="0" dirty="0"/>
                        <a:t>Zulassung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Olivia Zsifkovits / Jil Sauber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26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Basisstudium</a:t>
                      </a:r>
                      <a:r>
                        <a:rPr lang="de-CH" sz="2000" baseline="0" dirty="0"/>
                        <a:t> (M01-11)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Matthias Schlatter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69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Praxisausbildung</a:t>
                      </a:r>
                      <a:r>
                        <a:rPr lang="de-CH" sz="2000" baseline="0" dirty="0"/>
                        <a:t> (M12-13)</a:t>
                      </a:r>
                      <a:endParaRPr lang="de-CH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Fabienne Gemma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02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aseline="0" dirty="0"/>
                        <a:t>Hauptstudium (M14-17)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/>
                        <a:t>Lea Mastrobuoni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40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Hauptstudium (M18-19, Vertiefungsmodule und Seminare)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Simone</a:t>
                      </a:r>
                      <a:r>
                        <a:rPr lang="de-CH" sz="2000" baseline="0" dirty="0"/>
                        <a:t> Omlin</a:t>
                      </a:r>
                      <a:endParaRPr lang="de-CH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11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Bachelorarbeit (M20)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Tanja Steinmann</a:t>
                      </a:r>
                      <a:endParaRPr lang="de-CH" sz="2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31974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01773" y="55369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r>
              <a:rPr lang="de-CH" dirty="0"/>
              <a:t>Telefonnummern und Mailadressen auf </a:t>
            </a:r>
            <a:r>
              <a:rPr lang="de-CH" dirty="0">
                <a:hlinkClick r:id="rId3"/>
              </a:rPr>
              <a:t>Planet 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261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Ansprechpersonen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294775"/>
              </p:ext>
            </p:extLst>
          </p:nvPr>
        </p:nvGraphicFramePr>
        <p:xfrm>
          <a:off x="1051200" y="1396244"/>
          <a:ext cx="10877448" cy="50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824">
                  <a:extLst>
                    <a:ext uri="{9D8B030D-6E8A-4147-A177-3AD203B41FA5}">
                      <a16:colId xmlns:a16="http://schemas.microsoft.com/office/drawing/2014/main" val="387488299"/>
                    </a:ext>
                  </a:extLst>
                </a:gridCol>
                <a:gridCol w="2737861">
                  <a:extLst>
                    <a:ext uri="{9D8B030D-6E8A-4147-A177-3AD203B41FA5}">
                      <a16:colId xmlns:a16="http://schemas.microsoft.com/office/drawing/2014/main" val="1710240136"/>
                    </a:ext>
                  </a:extLst>
                </a:gridCol>
                <a:gridCol w="4661763">
                  <a:extLst>
                    <a:ext uri="{9D8B030D-6E8A-4147-A177-3AD203B41FA5}">
                      <a16:colId xmlns:a16="http://schemas.microsoft.com/office/drawing/2014/main" val="2952339573"/>
                    </a:ext>
                  </a:extLst>
                </a:gridCol>
              </a:tblGrid>
              <a:tr h="384547">
                <a:tc>
                  <a:txBody>
                    <a:bodyPr/>
                    <a:lstStyle/>
                    <a:p>
                      <a:r>
                        <a:rPr lang="de-CH" sz="1800" dirty="0"/>
                        <a:t>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Ansprechperson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 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91386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Studiengangleitung</a:t>
                      </a:r>
                      <a:endParaRPr lang="de-CH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Heidi Bruderer Enzler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Biebricher</a:t>
                      </a:r>
                      <a:endParaRPr lang="de-CH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u="sng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bachelorleitung.sozialearbeit@zhaw.ch</a:t>
                      </a:r>
                      <a:r>
                        <a:rPr lang="de-CH" sz="1800" u="sng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CH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354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Seminarkoordination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Nadia Caldes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seminarkoordination.sozialearbeit@zhaw.ch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2688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Stundenplanung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Fabienne Gemma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admin-bsc.sozialearbeit@zhaw.ch</a:t>
                      </a: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3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Prüfungsplanung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 Mastrobuoni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studium.sozialearbeit@zhaw.ch</a:t>
                      </a: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5568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Campus </a:t>
                      </a:r>
                      <a:b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(z.B. Moodle &amp; E-Didaktik)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digitalcampus.sozialearbeit@zhaw.ch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694453"/>
                  </a:ext>
                </a:extLst>
              </a:tr>
              <a:tr h="865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Fragen zu Modulbudget, </a:t>
                      </a:r>
                      <a:b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ILV-Stundeneinstellungen und AD-Aufträgen in der Lehre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Beat Grossenbacher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groc@zhaw.ch</a:t>
                      </a:r>
                      <a:endParaRPr lang="de-CH" sz="1800" u="sng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" action="ppaction://noactio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11095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 Abrechnungen und Adressänderung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aussendozierende.sozialearbeit@zhaw.ch</a:t>
                      </a:r>
                      <a:r>
                        <a:rPr lang="de-CH" sz="1800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801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+mn-lt"/>
                        </a:rPr>
                        <a:t>Studienberatung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studienberatung.sozialearbeit@zhaw.ch</a:t>
                      </a: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3197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Raumplanung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Beatrice Benedetti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raumplanung.sozialearbeit@zhaw.ch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69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3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 Studienjahr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69487" y="1556792"/>
            <a:ext cx="8076184" cy="22317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CH" dirty="0">
                <a:solidFill>
                  <a:schemeClr val="tx1"/>
                </a:solidFill>
              </a:rPr>
              <a:t>Dokument «Studienjahrübersicht» auf der </a:t>
            </a:r>
            <a:r>
              <a:rPr lang="de-CH" dirty="0" err="1">
                <a:solidFill>
                  <a:schemeClr val="tx1"/>
                </a:solidFill>
              </a:rPr>
              <a:t>Moodleseite</a:t>
            </a:r>
            <a:r>
              <a:rPr lang="de-CH" dirty="0">
                <a:solidFill>
                  <a:schemeClr val="tx1"/>
                </a:solidFill>
              </a:rPr>
              <a:t> «Informationen und Unterlagen für Dozierende», </a:t>
            </a:r>
            <a:r>
              <a:rPr lang="de-CH" dirty="0">
                <a:solidFill>
                  <a:schemeClr val="tx1"/>
                </a:solidFill>
                <a:hlinkClick r:id="rId3"/>
              </a:rPr>
              <a:t>Rubrik «Leistungsnachweise»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/>
              <a:t>Übersicht über die administrativen Aufgaben und Termine der Modul-, Kurs- und Seminarverantwortlichen während des Studienjahrs inkl. Terminplan Stundenplanung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60" y="4292551"/>
            <a:ext cx="1131947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Stunden- und Raumplanung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Provisorische und definitive Stundenplanung jeweils auf </a:t>
            </a:r>
            <a:r>
              <a:rPr lang="de-CH" dirty="0" err="1"/>
              <a:t>Collab</a:t>
            </a:r>
            <a:r>
              <a:rPr lang="de-CH" dirty="0"/>
              <a:t> </a:t>
            </a:r>
            <a:r>
              <a:rPr lang="de-CH" dirty="0">
                <a:hlinkClick r:id="rId3"/>
              </a:rPr>
              <a:t>Administration BSc SA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>
                <a:solidFill>
                  <a:srgbClr val="83B819"/>
                </a:solidFill>
                <a:sym typeface="Wingdings" panose="05000000000000000000" pitchFamily="2" charset="2"/>
              </a:rPr>
              <a:t></a:t>
            </a:r>
            <a:r>
              <a:rPr lang="de-CH" dirty="0">
                <a:sym typeface="Wingdings" panose="05000000000000000000" pitchFamily="2" charset="2"/>
              </a:rPr>
              <a:t> bleibt auf </a:t>
            </a:r>
            <a:r>
              <a:rPr lang="de-CH" dirty="0" err="1">
                <a:sym typeface="Wingdings" panose="05000000000000000000" pitchFamily="2" charset="2"/>
              </a:rPr>
              <a:t>Collab</a:t>
            </a:r>
            <a:r>
              <a:rPr lang="de-CH" dirty="0">
                <a:sym typeface="Wingdings" panose="05000000000000000000" pitchFamily="2" charset="2"/>
              </a:rPr>
              <a:t> bis zur Freischaltung auf </a:t>
            </a:r>
            <a:r>
              <a:rPr lang="de-CH" dirty="0">
                <a:hlinkClick r:id="rId4"/>
              </a:rPr>
              <a:t>EventoWeb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(KW25 (HS) / KW50 (FS))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6F3D7F-C31A-4331-812F-72B11C8AA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3202494"/>
            <a:ext cx="8388424" cy="29735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1059C1-952F-4542-8B23-0E8FA2B32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40" y="6396431"/>
            <a:ext cx="2995609" cy="1647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54180" y="3212976"/>
            <a:ext cx="8389684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054180" y="5298925"/>
            <a:ext cx="8389684" cy="8875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1055440" y="6186505"/>
            <a:ext cx="3491880" cy="4108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5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448" y="684021"/>
            <a:ext cx="8064500" cy="830338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Prüfungswochen / Fristen für Abgaben schriftl. Leistungsnachweise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9389" y="2132855"/>
            <a:ext cx="9192320" cy="4428282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Prüfungen und Abgaben sind jeweils an </a:t>
            </a:r>
            <a:r>
              <a:rPr lang="de-CH" u="sng" dirty="0"/>
              <a:t>fixen Wochen und Tagen</a:t>
            </a:r>
            <a:r>
              <a:rPr lang="de-CH" dirty="0"/>
              <a:t>:</a:t>
            </a:r>
          </a:p>
          <a:p>
            <a:pPr marL="0" indent="0">
              <a:buNone/>
            </a:pPr>
            <a:endParaRPr lang="de-CH" b="1" dirty="0">
              <a:solidFill>
                <a:srgbClr val="83B819"/>
              </a:solidFill>
            </a:endParaRPr>
          </a:p>
          <a:p>
            <a:pPr marL="0" indent="0">
              <a:buNone/>
            </a:pPr>
            <a:r>
              <a:rPr lang="de-CH" b="1" dirty="0">
                <a:solidFill>
                  <a:srgbClr val="83B819"/>
                </a:solidFill>
              </a:rPr>
              <a:t>Frühlingssemester (FS)</a:t>
            </a:r>
            <a:br>
              <a:rPr lang="de-CH" b="1" dirty="0">
                <a:solidFill>
                  <a:srgbClr val="83B819"/>
                </a:solidFill>
              </a:rPr>
            </a:br>
            <a:r>
              <a:rPr lang="de-CH" b="1" dirty="0">
                <a:solidFill>
                  <a:srgbClr val="83B819"/>
                </a:solidFill>
              </a:rPr>
              <a:t>KW 25 / 26</a:t>
            </a:r>
          </a:p>
          <a:p>
            <a:pPr marL="0" indent="0">
              <a:buNone/>
            </a:pPr>
            <a:endParaRPr lang="de-CH" b="1" dirty="0">
              <a:solidFill>
                <a:srgbClr val="83B819"/>
              </a:solidFill>
            </a:endParaRPr>
          </a:p>
          <a:p>
            <a:pPr marL="0" indent="0">
              <a:buNone/>
            </a:pPr>
            <a:r>
              <a:rPr lang="de-CH" b="1" dirty="0">
                <a:solidFill>
                  <a:srgbClr val="83B819"/>
                </a:solidFill>
              </a:rPr>
              <a:t>Herbstsemester (HS)</a:t>
            </a:r>
            <a:br>
              <a:rPr lang="de-CH" b="1" dirty="0">
                <a:solidFill>
                  <a:srgbClr val="83B819"/>
                </a:solidFill>
              </a:rPr>
            </a:br>
            <a:r>
              <a:rPr lang="de-CH" b="1" dirty="0">
                <a:solidFill>
                  <a:srgbClr val="83B819"/>
                </a:solidFill>
              </a:rPr>
              <a:t>KW 02 / 03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31702E-BAAD-0B3B-E667-B714AB4D5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734720"/>
            <a:ext cx="6048769" cy="35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Moodle für Dozierende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65949" y="1989137"/>
            <a:ext cx="10070364" cy="3887787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Moodle Bereich «</a:t>
            </a:r>
            <a:r>
              <a:rPr lang="de-CH" b="1" dirty="0">
                <a:hlinkClick r:id="rId3"/>
              </a:rPr>
              <a:t>BSc Informationen für Dozierende</a:t>
            </a:r>
            <a:r>
              <a:rPr lang="de-CH" b="1" dirty="0"/>
              <a:t>»</a:t>
            </a:r>
            <a:br>
              <a:rPr lang="de-CH" dirty="0"/>
            </a:br>
            <a:endParaRPr lang="de-CH" dirty="0"/>
          </a:p>
          <a:p>
            <a:pPr>
              <a:spcAft>
                <a:spcPts val="1200"/>
              </a:spcAft>
            </a:pPr>
            <a:r>
              <a:rPr lang="de-CH" sz="2000" b="1" dirty="0">
                <a:solidFill>
                  <a:srgbClr val="83B819"/>
                </a:solidFill>
                <a:hlinkClick r:id="rId4"/>
              </a:rPr>
              <a:t>Leitfaden für Dozierende </a:t>
            </a:r>
            <a:r>
              <a:rPr lang="de-CH" sz="2000" dirty="0">
                <a:solidFill>
                  <a:srgbClr val="83B819"/>
                </a:solidFill>
                <a:sym typeface="Wingdings" panose="05000000000000000000" pitchFamily="2" charset="2"/>
              </a:rPr>
              <a:t> </a:t>
            </a:r>
            <a: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  <a:t>alle</a:t>
            </a:r>
            <a:r>
              <a:rPr lang="de-CH" sz="2000" dirty="0">
                <a:solidFill>
                  <a:srgbClr val="83B819"/>
                </a:solidFill>
                <a:sym typeface="Wingdings" panose="05000000000000000000" pitchFamily="2" charset="2"/>
              </a:rPr>
              <a:t> </a:t>
            </a:r>
            <a: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  <a:t>administrativen Informationen rund um die Vorbereitung der Lernveranstaltungen, den Campus Toni Areal, Leistungsnachweise, wichtige administrative Kontakte </a:t>
            </a:r>
            <a:r>
              <a:rPr lang="de-CH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uvm</a:t>
            </a:r>
            <a: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de-CH" sz="2000" b="1" dirty="0">
                <a:solidFill>
                  <a:srgbClr val="83B819"/>
                </a:solidFill>
              </a:rPr>
              <a:t>Rubrik Unterrichtsvorbereitung </a:t>
            </a:r>
            <a:r>
              <a:rPr lang="de-CH" sz="2000" dirty="0">
                <a:solidFill>
                  <a:srgbClr val="83B819"/>
                </a:solidFill>
                <a:sym typeface="Wingdings" panose="05000000000000000000" pitchFamily="2" charset="2"/>
              </a:rPr>
              <a:t> </a:t>
            </a:r>
            <a: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  <a:t>Informationen rund um die Raumausstattung, Kopieraufträge und Moodle Grundstruktur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de-CH" sz="2000" b="1" dirty="0">
                <a:solidFill>
                  <a:srgbClr val="83B819"/>
                </a:solidFill>
              </a:rPr>
              <a:t>Rubrik Leistungsnachweise </a:t>
            </a:r>
            <a:r>
              <a:rPr lang="de-CH" sz="2000" dirty="0">
                <a:solidFill>
                  <a:srgbClr val="83B819"/>
                </a:solidFill>
                <a:sym typeface="Wingdings" panose="05000000000000000000" pitchFamily="2" charset="2"/>
              </a:rPr>
              <a:t> </a:t>
            </a:r>
            <a: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  <a:t>Studienjahrübersicht, Anleitungen und Merkblätter zu den Leistungsnachweisen (Präsenzpflicht, schriftliche/mündliche Prüfungen, </a:t>
            </a:r>
            <a:b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CH" sz="2000" dirty="0">
                <a:solidFill>
                  <a:schemeClr val="tx1"/>
                </a:solidFill>
                <a:sym typeface="Wingdings" panose="05000000000000000000" pitchFamily="2" charset="2"/>
              </a:rPr>
              <a:t>Arbeiten u.a.)</a:t>
            </a:r>
            <a:endParaRPr lang="de-CH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0092444" y="5661248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Default Videoframe</a:t>
            </a:r>
          </a:p>
        </p:txBody>
      </p:sp>
    </p:spTree>
    <p:extLst>
      <p:ext uri="{BB962C8B-B14F-4D97-AF65-F5344CB8AC3E}">
        <p14:creationId xmlns:p14="http://schemas.microsoft.com/office/powerpoint/2010/main" val="38762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8333A-665C-454C-9632-452D8EAE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Informationsplattform «Planet S» für Studierende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A7E978-2411-41C1-9322-D2322AC7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36" y="1556792"/>
            <a:ext cx="10070364" cy="4608512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hlinkClick r:id="rId3"/>
              </a:rPr>
              <a:t>«Planet S» </a:t>
            </a:r>
            <a:r>
              <a:rPr lang="de-CH" sz="2400" b="1" dirty="0"/>
              <a:t>- Rubrik Bachelor</a:t>
            </a:r>
            <a:endParaRPr lang="de-CH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1" dirty="0">
                <a:solidFill>
                  <a:srgbClr val="83B819"/>
                </a:solidFill>
              </a:rPr>
              <a:t>Rubrik «Neu hier» </a:t>
            </a:r>
            <a:r>
              <a:rPr lang="de-CH" sz="1800" dirty="0">
                <a:solidFill>
                  <a:srgbClr val="83B819"/>
                </a:solidFill>
                <a:sym typeface="Wingdings" panose="05000000000000000000" pitchFamily="2" charset="2"/>
              </a:rPr>
              <a:t> </a:t>
            </a:r>
            <a:r>
              <a:rPr lang="de-CH" sz="1800" dirty="0">
                <a:solidFill>
                  <a:schemeClr val="tx1"/>
                </a:solidFill>
                <a:sym typeface="Wingdings" panose="05000000000000000000" pitchFamily="2" charset="2"/>
              </a:rPr>
              <a:t>relevante Informationen für Neustudierende, inkl. Informationen zu den Einführungstagen</a:t>
            </a:r>
            <a:endParaRPr lang="de-CH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1" dirty="0">
                <a:solidFill>
                  <a:srgbClr val="83B819"/>
                </a:solidFill>
              </a:rPr>
              <a:t>Rubrik «Basisstudium» </a:t>
            </a:r>
            <a:r>
              <a:rPr lang="de-CH" sz="1800" dirty="0">
                <a:solidFill>
                  <a:srgbClr val="83B819"/>
                </a:solidFill>
                <a:sym typeface="Wingdings" panose="05000000000000000000" pitchFamily="2" charset="2"/>
              </a:rPr>
              <a:t> </a:t>
            </a:r>
            <a:r>
              <a:rPr lang="de-CH" sz="1800" dirty="0">
                <a:solidFill>
                  <a:schemeClr val="tx1"/>
                </a:solidFill>
                <a:sym typeface="Wingdings" panose="05000000000000000000" pitchFamily="2" charset="2"/>
              </a:rPr>
              <a:t>Informationen und Merkblätter spezifisch zum Basisstudium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1" dirty="0">
                <a:solidFill>
                  <a:srgbClr val="83B819"/>
                </a:solidFill>
                <a:sym typeface="Wingdings" panose="05000000000000000000" pitchFamily="2" charset="2"/>
              </a:rPr>
              <a:t>Rubrik «Praxisausbildung» </a:t>
            </a:r>
            <a:r>
              <a:rPr lang="de-CH" sz="1800" dirty="0">
                <a:solidFill>
                  <a:srgbClr val="83B819"/>
                </a:solidFill>
                <a:sym typeface="Wingdings" panose="05000000000000000000" pitchFamily="2" charset="2"/>
              </a:rPr>
              <a:t> </a:t>
            </a:r>
            <a:r>
              <a:rPr lang="de-CH" sz="1800" dirty="0">
                <a:solidFill>
                  <a:schemeClr val="tx1"/>
                </a:solidFill>
                <a:sym typeface="Wingdings" panose="05000000000000000000" pitchFamily="2" charset="2"/>
              </a:rPr>
              <a:t>Informationen zur Praxisausbildung, zur Praktikumssuche sowie zu den Ausbildungssupervisionen</a:t>
            </a:r>
            <a:endParaRPr lang="de-CH" sz="1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1" dirty="0">
                <a:solidFill>
                  <a:srgbClr val="83B819"/>
                </a:solidFill>
                <a:sym typeface="Wingdings" panose="05000000000000000000" pitchFamily="2" charset="2"/>
              </a:rPr>
              <a:t>Rubrik</a:t>
            </a:r>
            <a:r>
              <a:rPr lang="de-CH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800" b="1" dirty="0">
                <a:solidFill>
                  <a:srgbClr val="83B819"/>
                </a:solidFill>
                <a:sym typeface="Wingdings" panose="05000000000000000000" pitchFamily="2" charset="2"/>
              </a:rPr>
              <a:t>«Hauptstudium»</a:t>
            </a:r>
            <a:r>
              <a:rPr lang="de-CH" sz="1800" dirty="0">
                <a:solidFill>
                  <a:srgbClr val="83B819"/>
                </a:solidFill>
                <a:sym typeface="Wingdings" panose="05000000000000000000" pitchFamily="2" charset="2"/>
              </a:rPr>
              <a:t>  </a:t>
            </a:r>
            <a:r>
              <a:rPr lang="de-CH" sz="1800" dirty="0">
                <a:solidFill>
                  <a:schemeClr val="tx1"/>
                </a:solidFill>
                <a:sym typeface="Wingdings" panose="05000000000000000000" pitchFamily="2" charset="2"/>
              </a:rPr>
              <a:t>Informationen rund ums Hauptstudium, inkl. zur Planung des Hauptstudiums («Hauptstudium im Blick») sowie zum Wahlverfahren (Modulwahlen pro Semester)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1" dirty="0">
                <a:solidFill>
                  <a:srgbClr val="83B819"/>
                </a:solidFill>
                <a:sym typeface="Wingdings" panose="05000000000000000000" pitchFamily="2" charset="2"/>
              </a:rPr>
              <a:t>Rubrik «Bachelorarbeit» </a:t>
            </a:r>
            <a:r>
              <a:rPr lang="de-CH" sz="1800" dirty="0">
                <a:solidFill>
                  <a:srgbClr val="83B819"/>
                </a:solidFill>
                <a:sym typeface="Wingdings" panose="05000000000000000000" pitchFamily="2" charset="2"/>
              </a:rPr>
              <a:t>  </a:t>
            </a:r>
            <a:r>
              <a:rPr lang="de-CH" sz="1800" dirty="0">
                <a:solidFill>
                  <a:schemeClr val="tx1"/>
                </a:solidFill>
                <a:sym typeface="Wingdings" panose="05000000000000000000" pitchFamily="2" charset="2"/>
              </a:rPr>
              <a:t>Informationen zur Bachelorarbeit, inkl. Leitfaden zum Verfassen derselben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1" dirty="0">
                <a:solidFill>
                  <a:srgbClr val="83B819"/>
                </a:solidFill>
                <a:sym typeface="Wingdings" panose="05000000000000000000" pitchFamily="2" charset="2"/>
              </a:rPr>
              <a:t>Rubrik «Allgemein» </a:t>
            </a:r>
            <a:r>
              <a:rPr lang="de-CH" sz="1800" dirty="0">
                <a:solidFill>
                  <a:srgbClr val="83B819"/>
                </a:solidFill>
                <a:sym typeface="Wingdings" panose="05000000000000000000" pitchFamily="2" charset="2"/>
              </a:rPr>
              <a:t>  </a:t>
            </a:r>
            <a:r>
              <a:rPr lang="de-CH" sz="1800" dirty="0">
                <a:solidFill>
                  <a:schemeClr val="tx1"/>
                </a:solidFill>
                <a:sym typeface="Wingdings" panose="05000000000000000000" pitchFamily="2" charset="2"/>
              </a:rPr>
              <a:t>wichtige Termine, Merkblätter und Formulare sowie Ansprechpersonen für spezifische Anliegen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714075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ZHAW Soziale Arbeit">
      <a:dk1>
        <a:srgbClr val="000000"/>
      </a:dk1>
      <a:lt1>
        <a:srgbClr val="FFFFFF"/>
      </a:lt1>
      <a:dk2>
        <a:srgbClr val="0064A6"/>
      </a:dk2>
      <a:lt2>
        <a:srgbClr val="7DB4DC"/>
      </a:lt2>
      <a:accent1>
        <a:srgbClr val="FA8273"/>
      </a:accent1>
      <a:accent2>
        <a:srgbClr val="64C8AA"/>
      </a:accent2>
      <a:accent3>
        <a:srgbClr val="C8DC3C"/>
      </a:accent3>
      <a:accent4>
        <a:srgbClr val="B4AAE6"/>
      </a:accent4>
      <a:accent5>
        <a:srgbClr val="E6A032"/>
      </a:accent5>
      <a:accent6>
        <a:srgbClr val="7DB4DC"/>
      </a:accent6>
      <a:hlink>
        <a:srgbClr val="0064A6"/>
      </a:hlink>
      <a:folHlink>
        <a:srgbClr val="0064A6"/>
      </a:folHlink>
    </a:clrScheme>
    <a:fontScheme name="Vorlage PP-Präsentation 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W Soziale Arbeit">
        <a:dk1>
          <a:srgbClr val="000000"/>
        </a:dk1>
        <a:lt1>
          <a:srgbClr val="FFFFFF"/>
        </a:lt1>
        <a:dk2>
          <a:srgbClr val="0064A6"/>
        </a:dk2>
        <a:lt2>
          <a:srgbClr val="7DB4DC"/>
        </a:lt2>
        <a:accent1>
          <a:srgbClr val="FA8273"/>
        </a:accent1>
        <a:accent2>
          <a:srgbClr val="64C8AA"/>
        </a:accent2>
        <a:accent3>
          <a:srgbClr val="C8DC3C"/>
        </a:accent3>
        <a:accent4>
          <a:srgbClr val="B4AAE6"/>
        </a:accent4>
        <a:accent5>
          <a:srgbClr val="E6A032"/>
        </a:accent5>
        <a:accent6>
          <a:srgbClr val="7DB4DC"/>
        </a:accent6>
        <a:hlink>
          <a:srgbClr val="0064A6"/>
        </a:hlink>
        <a:folHlink>
          <a:srgbClr val="0064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HAW Blau">
      <a:srgbClr val="0064A6"/>
    </a:custClr>
    <a:custClr name="Schwarz">
      <a:srgbClr val="000000"/>
    </a:custClr>
    <a:custClr name="Weiss">
      <a:srgbClr val="FFFFFF"/>
    </a:custClr>
    <a:custClr name="Weiss">
      <a:srgbClr val="FFFFFF"/>
    </a:custClr>
    <a:custClr name="Rot">
      <a:srgbClr val="FA8273"/>
    </a:custClr>
    <a:custClr name="Grün">
      <a:srgbClr val="64C8AA"/>
    </a:custClr>
    <a:custClr name="Gelb">
      <a:srgbClr val="C8DC3C"/>
    </a:custClr>
    <a:custClr name="Violett">
      <a:srgbClr val="B4AAE6"/>
    </a:custClr>
    <a:custClr name="Orange">
      <a:srgbClr val="E6A032"/>
    </a:custClr>
    <a:custClr name="Blau">
      <a:srgbClr val="7DB4DC"/>
    </a:custClr>
  </a:custClrLst>
  <a:extLst>
    <a:ext uri="{05A4C25C-085E-4340-85A3-A5531E510DB2}">
      <thm15:themeFamily xmlns:thm15="http://schemas.microsoft.com/office/thememl/2012/main" name="Praesentation 16-9 DE-Corporate" id="{615E8B75-BDDC-BD49-83FB-314A03546024}" vid="{68B6EA70-B620-9242-9D04-A8A6B09A2095}"/>
    </a:ext>
  </a:extLst>
</a:theme>
</file>

<file path=ppt/theme/theme2.xml><?xml version="1.0" encoding="utf-8"?>
<a:theme xmlns:a="http://schemas.openxmlformats.org/drawingml/2006/main" name="Titelfolien mit Bild">
  <a:themeElements>
    <a:clrScheme name="ZHAW Soziale Arbeit">
      <a:dk1>
        <a:srgbClr val="000000"/>
      </a:dk1>
      <a:lt1>
        <a:srgbClr val="FFFFFF"/>
      </a:lt1>
      <a:dk2>
        <a:srgbClr val="0064A6"/>
      </a:dk2>
      <a:lt2>
        <a:srgbClr val="7DB4DC"/>
      </a:lt2>
      <a:accent1>
        <a:srgbClr val="FA8273"/>
      </a:accent1>
      <a:accent2>
        <a:srgbClr val="64C8AA"/>
      </a:accent2>
      <a:accent3>
        <a:srgbClr val="C8DC3C"/>
      </a:accent3>
      <a:accent4>
        <a:srgbClr val="B4AAE6"/>
      </a:accent4>
      <a:accent5>
        <a:srgbClr val="E6A032"/>
      </a:accent5>
      <a:accent6>
        <a:srgbClr val="7DB4DC"/>
      </a:accent6>
      <a:hlink>
        <a:srgbClr val="0064A6"/>
      </a:hlink>
      <a:folHlink>
        <a:srgbClr val="0064A6"/>
      </a:folHlink>
    </a:clrScheme>
    <a:fontScheme name="Vorlage PP-Präsentation 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W Soziale Arbeit">
        <a:dk1>
          <a:srgbClr val="000000"/>
        </a:dk1>
        <a:lt1>
          <a:srgbClr val="FFFFFF"/>
        </a:lt1>
        <a:dk2>
          <a:srgbClr val="0064A6"/>
        </a:dk2>
        <a:lt2>
          <a:srgbClr val="7DB4DC"/>
        </a:lt2>
        <a:accent1>
          <a:srgbClr val="FA8273"/>
        </a:accent1>
        <a:accent2>
          <a:srgbClr val="64C8AA"/>
        </a:accent2>
        <a:accent3>
          <a:srgbClr val="C8DC3C"/>
        </a:accent3>
        <a:accent4>
          <a:srgbClr val="B4AAE6"/>
        </a:accent4>
        <a:accent5>
          <a:srgbClr val="E6A032"/>
        </a:accent5>
        <a:accent6>
          <a:srgbClr val="7DB4DC"/>
        </a:accent6>
        <a:hlink>
          <a:srgbClr val="0064A6"/>
        </a:hlink>
        <a:folHlink>
          <a:srgbClr val="0064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HAW Blau">
      <a:srgbClr val="0064A6"/>
    </a:custClr>
    <a:custClr name="Schwarz">
      <a:srgbClr val="000000"/>
    </a:custClr>
    <a:custClr name="Weiss">
      <a:srgbClr val="FFFFFF"/>
    </a:custClr>
    <a:custClr name="Weiss">
      <a:srgbClr val="FFFFFF"/>
    </a:custClr>
    <a:custClr name="Rot">
      <a:srgbClr val="FA8273"/>
    </a:custClr>
    <a:custClr name="Grün">
      <a:srgbClr val="64C8AA"/>
    </a:custClr>
    <a:custClr name="Gelb">
      <a:srgbClr val="C8DC3C"/>
    </a:custClr>
    <a:custClr name="Violett">
      <a:srgbClr val="B4AAE6"/>
    </a:custClr>
    <a:custClr name="Orange">
      <a:srgbClr val="E6A032"/>
    </a:custClr>
    <a:custClr name="Blau">
      <a:srgbClr val="7DB4DC"/>
    </a:custClr>
  </a:custClrLst>
  <a:extLst>
    <a:ext uri="{05A4C25C-085E-4340-85A3-A5531E510DB2}">
      <thm15:themeFamily xmlns:thm15="http://schemas.microsoft.com/office/thememl/2012/main" name="Praesentation 16-9 DE-Corporate" id="{615E8B75-BDDC-BD49-83FB-314A03546024}" vid="{B624F908-2964-764A-B8A3-C871A05BDF13}"/>
    </a:ext>
  </a:extLst>
</a:theme>
</file>

<file path=ppt/theme/theme3.xml><?xml version="1.0" encoding="utf-8"?>
<a:theme xmlns:a="http://schemas.openxmlformats.org/drawingml/2006/main" name="Kapitelfolien">
  <a:themeElements>
    <a:clrScheme name="ZHAW Soziale Arbeit">
      <a:dk1>
        <a:srgbClr val="000000"/>
      </a:dk1>
      <a:lt1>
        <a:srgbClr val="FFFFFF"/>
      </a:lt1>
      <a:dk2>
        <a:srgbClr val="0064A6"/>
      </a:dk2>
      <a:lt2>
        <a:srgbClr val="7DB4DC"/>
      </a:lt2>
      <a:accent1>
        <a:srgbClr val="FA8273"/>
      </a:accent1>
      <a:accent2>
        <a:srgbClr val="64C8AA"/>
      </a:accent2>
      <a:accent3>
        <a:srgbClr val="C8DC3C"/>
      </a:accent3>
      <a:accent4>
        <a:srgbClr val="B4AAE6"/>
      </a:accent4>
      <a:accent5>
        <a:srgbClr val="E6A032"/>
      </a:accent5>
      <a:accent6>
        <a:srgbClr val="7DB4DC"/>
      </a:accent6>
      <a:hlink>
        <a:srgbClr val="0064A6"/>
      </a:hlink>
      <a:folHlink>
        <a:srgbClr val="0064A6"/>
      </a:folHlink>
    </a:clrScheme>
    <a:fontScheme name="Vorlage PP-Präsentation 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W Soziale Arbeit">
        <a:dk1>
          <a:srgbClr val="000000"/>
        </a:dk1>
        <a:lt1>
          <a:srgbClr val="FFFFFF"/>
        </a:lt1>
        <a:dk2>
          <a:srgbClr val="0064A6"/>
        </a:dk2>
        <a:lt2>
          <a:srgbClr val="7DB4DC"/>
        </a:lt2>
        <a:accent1>
          <a:srgbClr val="FA8273"/>
        </a:accent1>
        <a:accent2>
          <a:srgbClr val="64C8AA"/>
        </a:accent2>
        <a:accent3>
          <a:srgbClr val="C8DC3C"/>
        </a:accent3>
        <a:accent4>
          <a:srgbClr val="B4AAE6"/>
        </a:accent4>
        <a:accent5>
          <a:srgbClr val="E6A032"/>
        </a:accent5>
        <a:accent6>
          <a:srgbClr val="7DB4DC"/>
        </a:accent6>
        <a:hlink>
          <a:srgbClr val="0064A6"/>
        </a:hlink>
        <a:folHlink>
          <a:srgbClr val="0064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HAW Blau">
      <a:srgbClr val="0064A6"/>
    </a:custClr>
    <a:custClr name="Schwarz">
      <a:srgbClr val="000000"/>
    </a:custClr>
    <a:custClr name="Weiss">
      <a:srgbClr val="FFFFFF"/>
    </a:custClr>
    <a:custClr name="Weiss">
      <a:srgbClr val="FFFFFF"/>
    </a:custClr>
    <a:custClr name="Rot">
      <a:srgbClr val="FA8273"/>
    </a:custClr>
    <a:custClr name="Grün">
      <a:srgbClr val="64C8AA"/>
    </a:custClr>
    <a:custClr name="Gelb">
      <a:srgbClr val="C8DC3C"/>
    </a:custClr>
    <a:custClr name="Violett">
      <a:srgbClr val="B4AAE6"/>
    </a:custClr>
    <a:custClr name="Orange">
      <a:srgbClr val="E6A032"/>
    </a:custClr>
    <a:custClr name="Blau">
      <a:srgbClr val="7DB4DC"/>
    </a:custClr>
  </a:custClrLst>
  <a:extLst>
    <a:ext uri="{05A4C25C-085E-4340-85A3-A5531E510DB2}">
      <thm15:themeFamily xmlns:thm15="http://schemas.microsoft.com/office/thememl/2012/main" name="Praesentation 16-9 DE-Corporate" id="{615E8B75-BDDC-BD49-83FB-314A03546024}" vid="{08DCEC2F-1266-2547-B11F-6D5CC6E7C1C4}"/>
    </a:ext>
  </a:extLst>
</a:theme>
</file>

<file path=ppt/theme/theme4.xml><?xml version="1.0" encoding="utf-8"?>
<a:theme xmlns:a="http://schemas.openxmlformats.org/drawingml/2006/main" name="Kapitelfolien mit Bild">
  <a:themeElements>
    <a:clrScheme name="ZHAW Soziale Arbeit">
      <a:dk1>
        <a:srgbClr val="000000"/>
      </a:dk1>
      <a:lt1>
        <a:srgbClr val="FFFFFF"/>
      </a:lt1>
      <a:dk2>
        <a:srgbClr val="0064A6"/>
      </a:dk2>
      <a:lt2>
        <a:srgbClr val="7DB4DC"/>
      </a:lt2>
      <a:accent1>
        <a:srgbClr val="FA8273"/>
      </a:accent1>
      <a:accent2>
        <a:srgbClr val="64C8AA"/>
      </a:accent2>
      <a:accent3>
        <a:srgbClr val="C8DC3C"/>
      </a:accent3>
      <a:accent4>
        <a:srgbClr val="B4AAE6"/>
      </a:accent4>
      <a:accent5>
        <a:srgbClr val="E6A032"/>
      </a:accent5>
      <a:accent6>
        <a:srgbClr val="7DB4DC"/>
      </a:accent6>
      <a:hlink>
        <a:srgbClr val="0064A6"/>
      </a:hlink>
      <a:folHlink>
        <a:srgbClr val="0064A6"/>
      </a:folHlink>
    </a:clrScheme>
    <a:fontScheme name="Vorlage PP-Präsentation 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W Soziale Arbeit">
        <a:dk1>
          <a:srgbClr val="000000"/>
        </a:dk1>
        <a:lt1>
          <a:srgbClr val="FFFFFF"/>
        </a:lt1>
        <a:dk2>
          <a:srgbClr val="0064A6"/>
        </a:dk2>
        <a:lt2>
          <a:srgbClr val="7DB4DC"/>
        </a:lt2>
        <a:accent1>
          <a:srgbClr val="FA8273"/>
        </a:accent1>
        <a:accent2>
          <a:srgbClr val="64C8AA"/>
        </a:accent2>
        <a:accent3>
          <a:srgbClr val="C8DC3C"/>
        </a:accent3>
        <a:accent4>
          <a:srgbClr val="B4AAE6"/>
        </a:accent4>
        <a:accent5>
          <a:srgbClr val="E6A032"/>
        </a:accent5>
        <a:accent6>
          <a:srgbClr val="7DB4DC"/>
        </a:accent6>
        <a:hlink>
          <a:srgbClr val="0064A6"/>
        </a:hlink>
        <a:folHlink>
          <a:srgbClr val="0064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HAW Blau">
      <a:srgbClr val="0064A6"/>
    </a:custClr>
    <a:custClr name="Schwarz">
      <a:srgbClr val="000000"/>
    </a:custClr>
    <a:custClr name="Weiss">
      <a:srgbClr val="FFFFFF"/>
    </a:custClr>
    <a:custClr name="Weiss">
      <a:srgbClr val="FFFFFF"/>
    </a:custClr>
    <a:custClr name="Rot">
      <a:srgbClr val="FA8273"/>
    </a:custClr>
    <a:custClr name="Grün">
      <a:srgbClr val="64C8AA"/>
    </a:custClr>
    <a:custClr name="Gelb">
      <a:srgbClr val="C8DC3C"/>
    </a:custClr>
    <a:custClr name="Violett">
      <a:srgbClr val="B4AAE6"/>
    </a:custClr>
    <a:custClr name="Orange">
      <a:srgbClr val="E6A032"/>
    </a:custClr>
    <a:custClr name="Blau">
      <a:srgbClr val="7DB4DC"/>
    </a:custClr>
  </a:custClrLst>
  <a:extLst>
    <a:ext uri="{05A4C25C-085E-4340-85A3-A5531E510DB2}">
      <thm15:themeFamily xmlns:thm15="http://schemas.microsoft.com/office/thememl/2012/main" name="Praesentation 16-9 DE-Corporate" id="{615E8B75-BDDC-BD49-83FB-314A03546024}" vid="{17DEBAF9-BE7E-5C46-ABDA-FA48ECE0E249}"/>
    </a:ext>
  </a:extLst>
</a:theme>
</file>

<file path=ppt/theme/theme5.xml><?xml version="1.0" encoding="utf-8"?>
<a:theme xmlns:a="http://schemas.openxmlformats.org/drawingml/2006/main" name="Inhaltsfolien">
  <a:themeElements>
    <a:clrScheme name="ZHAW Soziale Arbeit">
      <a:dk1>
        <a:srgbClr val="000000"/>
      </a:dk1>
      <a:lt1>
        <a:srgbClr val="FFFFFF"/>
      </a:lt1>
      <a:dk2>
        <a:srgbClr val="0064A6"/>
      </a:dk2>
      <a:lt2>
        <a:srgbClr val="7DB4DC"/>
      </a:lt2>
      <a:accent1>
        <a:srgbClr val="FA8273"/>
      </a:accent1>
      <a:accent2>
        <a:srgbClr val="64C8AA"/>
      </a:accent2>
      <a:accent3>
        <a:srgbClr val="C8DC3C"/>
      </a:accent3>
      <a:accent4>
        <a:srgbClr val="B4AAE6"/>
      </a:accent4>
      <a:accent5>
        <a:srgbClr val="E6A032"/>
      </a:accent5>
      <a:accent6>
        <a:srgbClr val="7DB4DC"/>
      </a:accent6>
      <a:hlink>
        <a:srgbClr val="0064A6"/>
      </a:hlink>
      <a:folHlink>
        <a:srgbClr val="0064A6"/>
      </a:folHlink>
    </a:clrScheme>
    <a:fontScheme name="Vorlage PP-Präsentation 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W Soziale Arbeit">
        <a:dk1>
          <a:srgbClr val="000000"/>
        </a:dk1>
        <a:lt1>
          <a:srgbClr val="FFFFFF"/>
        </a:lt1>
        <a:dk2>
          <a:srgbClr val="0064A6"/>
        </a:dk2>
        <a:lt2>
          <a:srgbClr val="7DB4DC"/>
        </a:lt2>
        <a:accent1>
          <a:srgbClr val="FA8273"/>
        </a:accent1>
        <a:accent2>
          <a:srgbClr val="64C8AA"/>
        </a:accent2>
        <a:accent3>
          <a:srgbClr val="C8DC3C"/>
        </a:accent3>
        <a:accent4>
          <a:srgbClr val="B4AAE6"/>
        </a:accent4>
        <a:accent5>
          <a:srgbClr val="E6A032"/>
        </a:accent5>
        <a:accent6>
          <a:srgbClr val="7DB4DC"/>
        </a:accent6>
        <a:hlink>
          <a:srgbClr val="0064A6"/>
        </a:hlink>
        <a:folHlink>
          <a:srgbClr val="0064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HAW Blau">
      <a:srgbClr val="0064A6"/>
    </a:custClr>
    <a:custClr name="Schwarz">
      <a:srgbClr val="000000"/>
    </a:custClr>
    <a:custClr name="Weiss">
      <a:srgbClr val="FFFFFF"/>
    </a:custClr>
    <a:custClr name="Weiss">
      <a:srgbClr val="FFFFFF"/>
    </a:custClr>
    <a:custClr name="Rot">
      <a:srgbClr val="FA8273"/>
    </a:custClr>
    <a:custClr name="Grün">
      <a:srgbClr val="64C8AA"/>
    </a:custClr>
    <a:custClr name="Gelb">
      <a:srgbClr val="C8DC3C"/>
    </a:custClr>
    <a:custClr name="Violett">
      <a:srgbClr val="B4AAE6"/>
    </a:custClr>
    <a:custClr name="Orange">
      <a:srgbClr val="E6A032"/>
    </a:custClr>
    <a:custClr name="Blau">
      <a:srgbClr val="7DB4DC"/>
    </a:custClr>
  </a:custClrLst>
  <a:extLst>
    <a:ext uri="{05A4C25C-085E-4340-85A3-A5531E510DB2}">
      <thm15:themeFamily xmlns:thm15="http://schemas.microsoft.com/office/thememl/2012/main" name="Praesentation 16-9 DE-Corporate" id="{615E8B75-BDDC-BD49-83FB-314A03546024}" vid="{0F6D0FFC-F0F4-1741-913F-29097DE3A096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Praesentation-DE-Corporate</Template>
  <TotalTime>0</TotalTime>
  <Words>1015</Words>
  <Application>Microsoft Office PowerPoint</Application>
  <PresentationFormat>Breitbild</PresentationFormat>
  <Paragraphs>123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Titelfolien</vt:lpstr>
      <vt:lpstr>Titelfolien mit Bild</vt:lpstr>
      <vt:lpstr>Kapitelfolien</vt:lpstr>
      <vt:lpstr>Kapitelfolien mit Bild</vt:lpstr>
      <vt:lpstr>Inhaltsfolien</vt:lpstr>
      <vt:lpstr>Einführung neue Modulverantwortliche</vt:lpstr>
      <vt:lpstr>Struktur des Studiums</vt:lpstr>
      <vt:lpstr>Ansprechpersonen Administration BSc</vt:lpstr>
      <vt:lpstr>Weitere Ansprechpersonen</vt:lpstr>
      <vt:lpstr>Übersicht Studienjahr</vt:lpstr>
      <vt:lpstr>Stunden- und Raumplanung</vt:lpstr>
      <vt:lpstr> Prüfungswochen / Fristen für Abgaben schriftl. Leistungsnachweise</vt:lpstr>
      <vt:lpstr>Moodle für Dozierende</vt:lpstr>
      <vt:lpstr>Informationsplattform «Planet S» für Studierende</vt:lpstr>
      <vt:lpstr>«Wichtige Informationen zu den Leistungsnachweisen (LNW)»</vt:lpstr>
      <vt:lpstr>Anfragen von Studierenden </vt:lpstr>
      <vt:lpstr>Abmeldung Leistungsnachweise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neue Modulverantwortliche</dc:title>
  <dc:creator>Omlin Simone (omli)</dc:creator>
  <cp:lastModifiedBy>Omlin Simone (omli)</cp:lastModifiedBy>
  <cp:revision>1</cp:revision>
  <cp:lastPrinted>2016-07-14T07:18:27Z</cp:lastPrinted>
  <dcterms:created xsi:type="dcterms:W3CDTF">2024-03-05T09:34:24Z</dcterms:created>
  <dcterms:modified xsi:type="dcterms:W3CDTF">2024-03-05T11:08:42Z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2024-03-05T10:59:54Z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81ffec61-a1c4-47c0-82d4-de065a7f0379</vt:lpwstr>
  </property>
  <property fmtid="{D5CDD505-2E9C-101B-9397-08002B2CF9AE}" pid="8" name="MSIP_Label_10d9bad3-6dac-4e9a-89a3-89f3b8d247b2_ContentBits">
    <vt:lpwstr>0</vt:lpwstr>
  </property>
</Properties>
</file>